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notesMasterIdLst>
    <p:notesMasterId r:id="rId163"/>
  </p:notesMasterIdLst>
  <p:sldIdLst>
    <p:sldId id="439" r:id="rId2"/>
    <p:sldId id="464" r:id="rId3"/>
    <p:sldId id="353" r:id="rId4"/>
    <p:sldId id="354" r:id="rId5"/>
    <p:sldId id="355" r:id="rId6"/>
    <p:sldId id="356" r:id="rId7"/>
    <p:sldId id="357" r:id="rId8"/>
    <p:sldId id="358" r:id="rId9"/>
    <p:sldId id="359" r:id="rId10"/>
    <p:sldId id="360" r:id="rId11"/>
    <p:sldId id="361" r:id="rId12"/>
    <p:sldId id="362" r:id="rId13"/>
    <p:sldId id="465" r:id="rId14"/>
    <p:sldId id="466" r:id="rId15"/>
    <p:sldId id="363" r:id="rId16"/>
    <p:sldId id="364" r:id="rId17"/>
    <p:sldId id="365" r:id="rId18"/>
    <p:sldId id="366" r:id="rId19"/>
    <p:sldId id="367" r:id="rId20"/>
    <p:sldId id="368" r:id="rId21"/>
    <p:sldId id="369" r:id="rId22"/>
    <p:sldId id="370" r:id="rId23"/>
    <p:sldId id="371" r:id="rId24"/>
    <p:sldId id="372" r:id="rId25"/>
    <p:sldId id="373" r:id="rId26"/>
    <p:sldId id="374" r:id="rId27"/>
    <p:sldId id="469" r:id="rId28"/>
    <p:sldId id="375" r:id="rId29"/>
    <p:sldId id="376" r:id="rId30"/>
    <p:sldId id="377" r:id="rId31"/>
    <p:sldId id="378" r:id="rId32"/>
    <p:sldId id="379" r:id="rId33"/>
    <p:sldId id="380" r:id="rId34"/>
    <p:sldId id="381" r:id="rId35"/>
    <p:sldId id="382" r:id="rId36"/>
    <p:sldId id="383" r:id="rId37"/>
    <p:sldId id="384" r:id="rId38"/>
    <p:sldId id="385" r:id="rId39"/>
    <p:sldId id="386" r:id="rId40"/>
    <p:sldId id="387" r:id="rId41"/>
    <p:sldId id="390" r:id="rId42"/>
    <p:sldId id="391" r:id="rId43"/>
    <p:sldId id="392" r:id="rId44"/>
    <p:sldId id="394" r:id="rId45"/>
    <p:sldId id="395" r:id="rId46"/>
    <p:sldId id="396" r:id="rId47"/>
    <p:sldId id="398" r:id="rId48"/>
    <p:sldId id="454" r:id="rId49"/>
    <p:sldId id="449" r:id="rId50"/>
    <p:sldId id="444" r:id="rId51"/>
    <p:sldId id="445" r:id="rId52"/>
    <p:sldId id="450" r:id="rId53"/>
    <p:sldId id="446" r:id="rId54"/>
    <p:sldId id="467" r:id="rId55"/>
    <p:sldId id="468" r:id="rId56"/>
    <p:sldId id="447" r:id="rId57"/>
    <p:sldId id="451" r:id="rId58"/>
    <p:sldId id="453" r:id="rId59"/>
    <p:sldId id="448" r:id="rId60"/>
    <p:sldId id="452" r:id="rId61"/>
    <p:sldId id="411" r:id="rId62"/>
    <p:sldId id="442" r:id="rId63"/>
    <p:sldId id="443" r:id="rId64"/>
    <p:sldId id="455" r:id="rId65"/>
    <p:sldId id="456" r:id="rId66"/>
    <p:sldId id="457" r:id="rId67"/>
    <p:sldId id="440" r:id="rId68"/>
    <p:sldId id="259" r:id="rId69"/>
    <p:sldId id="311" r:id="rId70"/>
    <p:sldId id="260" r:id="rId71"/>
    <p:sldId id="470" r:id="rId72"/>
    <p:sldId id="307" r:id="rId73"/>
    <p:sldId id="471" r:id="rId74"/>
    <p:sldId id="472" r:id="rId75"/>
    <p:sldId id="308" r:id="rId76"/>
    <p:sldId id="309" r:id="rId77"/>
    <p:sldId id="312" r:id="rId78"/>
    <p:sldId id="261" r:id="rId79"/>
    <p:sldId id="263" r:id="rId80"/>
    <p:sldId id="266" r:id="rId81"/>
    <p:sldId id="268" r:id="rId82"/>
    <p:sldId id="313" r:id="rId83"/>
    <p:sldId id="262" r:id="rId84"/>
    <p:sldId id="264" r:id="rId85"/>
    <p:sldId id="314" r:id="rId86"/>
    <p:sldId id="315" r:id="rId87"/>
    <p:sldId id="316" r:id="rId88"/>
    <p:sldId id="317" r:id="rId89"/>
    <p:sldId id="310" r:id="rId90"/>
    <p:sldId id="318" r:id="rId91"/>
    <p:sldId id="320" r:id="rId92"/>
    <p:sldId id="404" r:id="rId93"/>
    <p:sldId id="459" r:id="rId94"/>
    <p:sldId id="460" r:id="rId95"/>
    <p:sldId id="337" r:id="rId96"/>
    <p:sldId id="272" r:id="rId97"/>
    <p:sldId id="473" r:id="rId98"/>
    <p:sldId id="399" r:id="rId99"/>
    <p:sldId id="388" r:id="rId100"/>
    <p:sldId id="474" r:id="rId101"/>
    <p:sldId id="400" r:id="rId102"/>
    <p:sldId id="389" r:id="rId103"/>
    <p:sldId id="401" r:id="rId104"/>
    <p:sldId id="405" r:id="rId105"/>
    <p:sldId id="402" r:id="rId106"/>
    <p:sldId id="403" r:id="rId107"/>
    <p:sldId id="351" r:id="rId108"/>
    <p:sldId id="475" r:id="rId109"/>
    <p:sldId id="461" r:id="rId110"/>
    <p:sldId id="462" r:id="rId111"/>
    <p:sldId id="463" r:id="rId112"/>
    <p:sldId id="343" r:id="rId113"/>
    <p:sldId id="344" r:id="rId114"/>
    <p:sldId id="406" r:id="rId115"/>
    <p:sldId id="345" r:id="rId116"/>
    <p:sldId id="407" r:id="rId117"/>
    <p:sldId id="408" r:id="rId118"/>
    <p:sldId id="409" r:id="rId119"/>
    <p:sldId id="348" r:id="rId120"/>
    <p:sldId id="410" r:id="rId121"/>
    <p:sldId id="476" r:id="rId122"/>
    <p:sldId id="477" r:id="rId123"/>
    <p:sldId id="338" r:id="rId124"/>
    <p:sldId id="279" r:id="rId125"/>
    <p:sldId id="412" r:id="rId126"/>
    <p:sldId id="413" r:id="rId127"/>
    <p:sldId id="414" r:id="rId128"/>
    <p:sldId id="415" r:id="rId129"/>
    <p:sldId id="416" r:id="rId130"/>
    <p:sldId id="417" r:id="rId131"/>
    <p:sldId id="418" r:id="rId132"/>
    <p:sldId id="419" r:id="rId133"/>
    <p:sldId id="420" r:id="rId134"/>
    <p:sldId id="421" r:id="rId135"/>
    <p:sldId id="422" r:id="rId136"/>
    <p:sldId id="425" r:id="rId137"/>
    <p:sldId id="342" r:id="rId138"/>
    <p:sldId id="424" r:id="rId139"/>
    <p:sldId id="423" r:id="rId140"/>
    <p:sldId id="285" r:id="rId141"/>
    <p:sldId id="478" r:id="rId142"/>
    <p:sldId id="278" r:id="rId143"/>
    <p:sldId id="267" r:id="rId144"/>
    <p:sldId id="426" r:id="rId145"/>
    <p:sldId id="427" r:id="rId146"/>
    <p:sldId id="479" r:id="rId147"/>
    <p:sldId id="428" r:id="rId148"/>
    <p:sldId id="429" r:id="rId149"/>
    <p:sldId id="430" r:id="rId150"/>
    <p:sldId id="431" r:id="rId151"/>
    <p:sldId id="432" r:id="rId152"/>
    <p:sldId id="433" r:id="rId153"/>
    <p:sldId id="434" r:id="rId154"/>
    <p:sldId id="435" r:id="rId155"/>
    <p:sldId id="480" r:id="rId156"/>
    <p:sldId id="481" r:id="rId157"/>
    <p:sldId id="482" r:id="rId158"/>
    <p:sldId id="436" r:id="rId159"/>
    <p:sldId id="483" r:id="rId160"/>
    <p:sldId id="437" r:id="rId161"/>
    <p:sldId id="438" r:id="rId162"/>
  </p:sldIdLst>
  <p:sldSz cx="12192000" cy="6858000"/>
  <p:notesSz cx="6858000" cy="9144000"/>
  <p:custDataLst>
    <p:tags r:id="rId164"/>
  </p:custData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510E020-5575-440A-9FC8-3AD9CCF72046}">
          <p14:sldIdLst>
            <p14:sldId id="439"/>
          </p14:sldIdLst>
        </p14:section>
        <p14:section name="Отношение наследования" id="{1532891E-4728-44D5-864D-5E63DAF5CB2E}">
          <p14:sldIdLst>
            <p14:sldId id="464"/>
            <p14:sldId id="353"/>
            <p14:sldId id="354"/>
            <p14:sldId id="355"/>
            <p14:sldId id="356"/>
            <p14:sldId id="357"/>
            <p14:sldId id="358"/>
            <p14:sldId id="359"/>
            <p14:sldId id="360"/>
            <p14:sldId id="361"/>
            <p14:sldId id="362"/>
            <p14:sldId id="465"/>
            <p14:sldId id="466"/>
          </p14:sldIdLst>
        </p14:section>
        <p14:section name="Приведение типа вверх по иерархии классов" id="{4609F685-606B-4762-9CE2-E4CB9B1246C7}">
          <p14:sldIdLst>
            <p14:sldId id="363"/>
            <p14:sldId id="364"/>
            <p14:sldId id="365"/>
            <p14:sldId id="366"/>
            <p14:sldId id="367"/>
            <p14:sldId id="368"/>
            <p14:sldId id="369"/>
          </p14:sldIdLst>
        </p14:section>
        <p14:section name="Виртуальные методы, полиморфизм" id="{8D612569-2DB8-430D-9AD7-90ECC1CBC8F5}">
          <p14:sldIdLst>
            <p14:sldId id="370"/>
            <p14:sldId id="371"/>
            <p14:sldId id="372"/>
            <p14:sldId id="373"/>
            <p14:sldId id="374"/>
            <p14:sldId id="469"/>
            <p14:sldId id="375"/>
            <p14:sldId id="376"/>
            <p14:sldId id="377"/>
            <p14:sldId id="378"/>
          </p14:sldIdLst>
        </p14:section>
        <p14:section name="Защищенные данные и методы класса" id="{CA57C19E-D750-4608-9E05-063200F28E1A}">
          <p14:sldIdLst>
            <p14:sldId id="379"/>
            <p14:sldId id="380"/>
            <p14:sldId id="381"/>
            <p14:sldId id="382"/>
            <p14:sldId id="383"/>
            <p14:sldId id="384"/>
            <p14:sldId id="385"/>
            <p14:sldId id="386"/>
            <p14:sldId id="387"/>
            <p14:sldId id="390"/>
            <p14:sldId id="391"/>
          </p14:sldIdLst>
        </p14:section>
        <p14:section name="Деструкторы и наследование" id="{959682C7-DBC2-4D47-B669-5A844FB97514}">
          <p14:sldIdLst>
            <p14:sldId id="392"/>
            <p14:sldId id="394"/>
            <p14:sldId id="395"/>
            <p14:sldId id="396"/>
            <p14:sldId id="398"/>
            <p14:sldId id="454"/>
            <p14:sldId id="449"/>
            <p14:sldId id="444"/>
            <p14:sldId id="445"/>
            <p14:sldId id="450"/>
            <p14:sldId id="446"/>
            <p14:sldId id="467"/>
            <p14:sldId id="468"/>
            <p14:sldId id="447"/>
            <p14:sldId id="451"/>
            <p14:sldId id="453"/>
            <p14:sldId id="448"/>
            <p14:sldId id="452"/>
            <p14:sldId id="411"/>
            <p14:sldId id="442"/>
            <p14:sldId id="443"/>
            <p14:sldId id="455"/>
            <p14:sldId id="456"/>
            <p14:sldId id="457"/>
          </p14:sldIdLst>
        </p14:section>
        <p14:section name="Виды наследования" id="{5DB9A8F5-41A8-4BEC-883D-E792E0CCADB4}">
          <p14:sldIdLst>
            <p14:sldId id="440"/>
            <p14:sldId id="259"/>
            <p14:sldId id="311"/>
            <p14:sldId id="260"/>
            <p14:sldId id="470"/>
            <p14:sldId id="307"/>
            <p14:sldId id="471"/>
            <p14:sldId id="472"/>
            <p14:sldId id="308"/>
            <p14:sldId id="309"/>
            <p14:sldId id="312"/>
            <p14:sldId id="261"/>
            <p14:sldId id="263"/>
            <p14:sldId id="266"/>
            <p14:sldId id="268"/>
            <p14:sldId id="313"/>
            <p14:sldId id="262"/>
            <p14:sldId id="264"/>
            <p14:sldId id="314"/>
            <p14:sldId id="315"/>
            <p14:sldId id="316"/>
            <p14:sldId id="317"/>
          </p14:sldIdLst>
        </p14:section>
        <p14:section name="Вызов констукторов и деструкторов при наследовании" id="{E8D910E2-AA0C-4152-B4A4-77D78BC05EDB}">
          <p14:sldIdLst>
            <p14:sldId id="310"/>
            <p14:sldId id="318"/>
            <p14:sldId id="320"/>
            <p14:sldId id="404"/>
            <p14:sldId id="459"/>
            <p14:sldId id="460"/>
          </p14:sldIdLst>
        </p14:section>
        <p14:section name="Абстрактные классы" id="{951ABB8C-A570-4D35-9674-234BA5AD3539}">
          <p14:sldIdLst>
            <p14:sldId id="337"/>
            <p14:sldId id="272"/>
            <p14:sldId id="473"/>
            <p14:sldId id="399"/>
            <p14:sldId id="388"/>
            <p14:sldId id="474"/>
            <p14:sldId id="400"/>
            <p14:sldId id="389"/>
            <p14:sldId id="401"/>
            <p14:sldId id="405"/>
            <p14:sldId id="402"/>
            <p14:sldId id="403"/>
            <p14:sldId id="351"/>
            <p14:sldId id="475"/>
            <p14:sldId id="461"/>
            <p14:sldId id="462"/>
            <p14:sldId id="463"/>
          </p14:sldIdLst>
        </p14:section>
        <p14:section name="Приведение типов по иерархии классов" id="{D728CEDD-CF1D-49F7-B1DE-EE19F557ECC5}">
          <p14:sldIdLst>
            <p14:sldId id="343"/>
            <p14:sldId id="344"/>
            <p14:sldId id="406"/>
            <p14:sldId id="345"/>
            <p14:sldId id="407"/>
            <p14:sldId id="408"/>
            <p14:sldId id="409"/>
            <p14:sldId id="348"/>
            <p14:sldId id="410"/>
            <p14:sldId id="476"/>
            <p14:sldId id="477"/>
          </p14:sldIdLst>
        </p14:section>
        <p14:section name="Множественное наследование" id="{291D3DB9-E3B6-495A-AE91-D1B6A49EE5F2}">
          <p14:sldIdLst>
            <p14:sldId id="338"/>
            <p14:sldId id="279"/>
            <p14:sldId id="412"/>
            <p14:sldId id="413"/>
            <p14:sldId id="414"/>
            <p14:sldId id="415"/>
            <p14:sldId id="416"/>
            <p14:sldId id="417"/>
            <p14:sldId id="418"/>
            <p14:sldId id="419"/>
            <p14:sldId id="420"/>
            <p14:sldId id="421"/>
            <p14:sldId id="422"/>
            <p14:sldId id="425"/>
            <p14:sldId id="342"/>
            <p14:sldId id="424"/>
            <p14:sldId id="423"/>
            <p14:sldId id="285"/>
            <p14:sldId id="478"/>
            <p14:sldId id="278"/>
            <p14:sldId id="267"/>
          </p14:sldIdLst>
        </p14:section>
        <p14:section name="Runtime полиморфизм с std::variant" id="{96D98299-FA47-4A6B-A3DE-E1AA9571D7B8}">
          <p14:sldIdLst>
            <p14:sldId id="426"/>
            <p14:sldId id="427"/>
            <p14:sldId id="479"/>
            <p14:sldId id="428"/>
            <p14:sldId id="429"/>
            <p14:sldId id="430"/>
            <p14:sldId id="431"/>
            <p14:sldId id="432"/>
            <p14:sldId id="433"/>
            <p14:sldId id="434"/>
            <p14:sldId id="435"/>
            <p14:sldId id="480"/>
            <p14:sldId id="481"/>
            <p14:sldId id="482"/>
            <p14:sldId id="436"/>
            <p14:sldId id="483"/>
            <p14:sldId id="437"/>
            <p14:sldId id="43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205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73971" autoAdjust="0"/>
  </p:normalViewPr>
  <p:slideViewPr>
    <p:cSldViewPr>
      <p:cViewPr varScale="1">
        <p:scale>
          <a:sx n="70" d="100"/>
          <a:sy n="70" d="100"/>
        </p:scale>
        <p:origin x="1410" y="288"/>
      </p:cViewPr>
      <p:guideLst>
        <p:guide orient="horz" pos="2205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presProps" Target="presProps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10AE2AD-BE8A-4153-81D8-1D5E7B75FB16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33556B57-9284-4E6F-A859-520F26ABEFDE}">
      <dgm:prSet phldrT="[Текст]"/>
      <dgm:spPr/>
      <dgm:t>
        <a:bodyPr/>
        <a:lstStyle/>
        <a:p>
          <a:r>
            <a:rPr lang="ru-RU" dirty="0"/>
            <a:t>Животное</a:t>
          </a:r>
        </a:p>
      </dgm:t>
    </dgm:pt>
    <dgm:pt modelId="{254F4257-83A9-42EA-B8F8-63EB2CBB9202}" type="parTrans" cxnId="{95E6AD7E-AEE5-4774-B57A-89C3765F190E}">
      <dgm:prSet/>
      <dgm:spPr/>
      <dgm:t>
        <a:bodyPr/>
        <a:lstStyle/>
        <a:p>
          <a:endParaRPr lang="ru-RU"/>
        </a:p>
      </dgm:t>
    </dgm:pt>
    <dgm:pt modelId="{2F0D1391-C791-48D7-9E2E-1356B24E6FD4}" type="sibTrans" cxnId="{95E6AD7E-AEE5-4774-B57A-89C3765F190E}">
      <dgm:prSet/>
      <dgm:spPr/>
      <dgm:t>
        <a:bodyPr/>
        <a:lstStyle/>
        <a:p>
          <a:endParaRPr lang="ru-RU"/>
        </a:p>
      </dgm:t>
    </dgm:pt>
    <dgm:pt modelId="{407EF277-36EC-44BB-9CFD-3DB766B27EAE}">
      <dgm:prSet phldrT="[Текст]"/>
      <dgm:spPr/>
      <dgm:t>
        <a:bodyPr/>
        <a:lstStyle/>
        <a:p>
          <a:r>
            <a:rPr lang="ru-RU" dirty="0"/>
            <a:t>Млекопитающее</a:t>
          </a:r>
        </a:p>
      </dgm:t>
    </dgm:pt>
    <dgm:pt modelId="{14E85C17-A3CD-4064-A26D-2EA94344657A}" type="parTrans" cxnId="{F86E1B10-FAB0-4DD6-ACD7-1E6E530A7EF4}">
      <dgm:prSet/>
      <dgm:spPr/>
      <dgm:t>
        <a:bodyPr/>
        <a:lstStyle/>
        <a:p>
          <a:endParaRPr lang="ru-RU"/>
        </a:p>
      </dgm:t>
    </dgm:pt>
    <dgm:pt modelId="{C5AA5044-EBC4-4E9F-9300-2CE283194826}" type="sibTrans" cxnId="{F86E1B10-FAB0-4DD6-ACD7-1E6E530A7EF4}">
      <dgm:prSet/>
      <dgm:spPr/>
      <dgm:t>
        <a:bodyPr/>
        <a:lstStyle/>
        <a:p>
          <a:endParaRPr lang="ru-RU"/>
        </a:p>
      </dgm:t>
    </dgm:pt>
    <dgm:pt modelId="{00F44087-D852-4528-92BC-FD9E984146EB}">
      <dgm:prSet phldrT="[Текст]"/>
      <dgm:spPr/>
      <dgm:t>
        <a:bodyPr/>
        <a:lstStyle/>
        <a:p>
          <a:r>
            <a:rPr lang="ru-RU" dirty="0"/>
            <a:t>Собака</a:t>
          </a:r>
        </a:p>
      </dgm:t>
    </dgm:pt>
    <dgm:pt modelId="{73986C03-4B50-4670-B332-9DD27097199C}" type="parTrans" cxnId="{3B786269-18A1-46EF-93F4-96203D834FCC}">
      <dgm:prSet/>
      <dgm:spPr/>
      <dgm:t>
        <a:bodyPr/>
        <a:lstStyle/>
        <a:p>
          <a:endParaRPr lang="ru-RU"/>
        </a:p>
      </dgm:t>
    </dgm:pt>
    <dgm:pt modelId="{FA4CBC3F-4409-4944-8D4D-6054F3219F61}" type="sibTrans" cxnId="{3B786269-18A1-46EF-93F4-96203D834FCC}">
      <dgm:prSet/>
      <dgm:spPr/>
      <dgm:t>
        <a:bodyPr/>
        <a:lstStyle/>
        <a:p>
          <a:endParaRPr lang="ru-RU"/>
        </a:p>
      </dgm:t>
    </dgm:pt>
    <dgm:pt modelId="{067938AC-A0C3-437C-AADE-F5AA6901E322}">
      <dgm:prSet phldrT="[Текст]"/>
      <dgm:spPr/>
      <dgm:t>
        <a:bodyPr/>
        <a:lstStyle/>
        <a:p>
          <a:r>
            <a:rPr lang="ru-RU" dirty="0"/>
            <a:t>Кошка</a:t>
          </a:r>
        </a:p>
      </dgm:t>
    </dgm:pt>
    <dgm:pt modelId="{C03AD4E6-3FC5-43E9-B240-6BED732A2984}" type="parTrans" cxnId="{D3581B31-0CC5-40E3-9BCC-2B2600E35BAD}">
      <dgm:prSet/>
      <dgm:spPr/>
      <dgm:t>
        <a:bodyPr/>
        <a:lstStyle/>
        <a:p>
          <a:endParaRPr lang="ru-RU"/>
        </a:p>
      </dgm:t>
    </dgm:pt>
    <dgm:pt modelId="{DBF44468-BB36-4E40-9341-27C912F62EBC}" type="sibTrans" cxnId="{D3581B31-0CC5-40E3-9BCC-2B2600E35BAD}">
      <dgm:prSet/>
      <dgm:spPr/>
      <dgm:t>
        <a:bodyPr/>
        <a:lstStyle/>
        <a:p>
          <a:endParaRPr lang="ru-RU"/>
        </a:p>
      </dgm:t>
    </dgm:pt>
    <dgm:pt modelId="{A8500C08-BA96-48FA-A04B-7415E905D6B7}">
      <dgm:prSet phldrT="[Текст]"/>
      <dgm:spPr/>
      <dgm:t>
        <a:bodyPr/>
        <a:lstStyle/>
        <a:p>
          <a:r>
            <a:rPr lang="ru-RU" dirty="0"/>
            <a:t>Птица</a:t>
          </a:r>
        </a:p>
      </dgm:t>
    </dgm:pt>
    <dgm:pt modelId="{1A7C0C68-618D-41F9-A10F-BA651B24B6CC}" type="parTrans" cxnId="{156E6A42-BC08-41B8-95A4-E419432EDD80}">
      <dgm:prSet/>
      <dgm:spPr/>
      <dgm:t>
        <a:bodyPr/>
        <a:lstStyle/>
        <a:p>
          <a:endParaRPr lang="ru-RU"/>
        </a:p>
      </dgm:t>
    </dgm:pt>
    <dgm:pt modelId="{E9199C25-1392-40DD-AF2D-9F3FA25C5A3A}" type="sibTrans" cxnId="{156E6A42-BC08-41B8-95A4-E419432EDD80}">
      <dgm:prSet/>
      <dgm:spPr/>
      <dgm:t>
        <a:bodyPr/>
        <a:lstStyle/>
        <a:p>
          <a:endParaRPr lang="ru-RU"/>
        </a:p>
      </dgm:t>
    </dgm:pt>
    <dgm:pt modelId="{EEF2D9F8-D4D3-4B1B-A747-661C35BBF080}">
      <dgm:prSet phldrT="[Текст]"/>
      <dgm:spPr/>
      <dgm:t>
        <a:bodyPr/>
        <a:lstStyle/>
        <a:p>
          <a:r>
            <a:rPr lang="ru-RU" dirty="0"/>
            <a:t>Ястреб</a:t>
          </a:r>
        </a:p>
      </dgm:t>
    </dgm:pt>
    <dgm:pt modelId="{FA657BD7-A78B-4856-98AE-DCCB1EC441A1}" type="parTrans" cxnId="{029DAB5E-505A-43A4-8D5A-A36FAD8EC360}">
      <dgm:prSet/>
      <dgm:spPr/>
      <dgm:t>
        <a:bodyPr/>
        <a:lstStyle/>
        <a:p>
          <a:endParaRPr lang="ru-RU"/>
        </a:p>
      </dgm:t>
    </dgm:pt>
    <dgm:pt modelId="{767E3760-79AD-4750-8FC7-72B649255E84}" type="sibTrans" cxnId="{029DAB5E-505A-43A4-8D5A-A36FAD8EC360}">
      <dgm:prSet/>
      <dgm:spPr/>
      <dgm:t>
        <a:bodyPr/>
        <a:lstStyle/>
        <a:p>
          <a:endParaRPr lang="ru-RU"/>
        </a:p>
      </dgm:t>
    </dgm:pt>
    <dgm:pt modelId="{5E90A3E1-2A46-43AF-9648-77F956B73119}" type="pres">
      <dgm:prSet presAssocID="{610AE2AD-BE8A-4153-81D8-1D5E7B75FB16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3784C65A-ADCA-4975-B959-930455B45AE3}" type="pres">
      <dgm:prSet presAssocID="{33556B57-9284-4E6F-A859-520F26ABEFDE}" presName="hierRoot1" presStyleCnt="0"/>
      <dgm:spPr/>
    </dgm:pt>
    <dgm:pt modelId="{7EB81747-11B3-4A69-8D2E-8CE44692974E}" type="pres">
      <dgm:prSet presAssocID="{33556B57-9284-4E6F-A859-520F26ABEFDE}" presName="composite" presStyleCnt="0"/>
      <dgm:spPr/>
    </dgm:pt>
    <dgm:pt modelId="{7953B32A-CC77-4BC3-8003-7DDEFE5D3E9E}" type="pres">
      <dgm:prSet presAssocID="{33556B57-9284-4E6F-A859-520F26ABEFDE}" presName="background" presStyleLbl="node0" presStyleIdx="0" presStyleCnt="1"/>
      <dgm:spPr/>
    </dgm:pt>
    <dgm:pt modelId="{EDAE678D-8116-454B-874C-E0A454FE16AA}" type="pres">
      <dgm:prSet presAssocID="{33556B57-9284-4E6F-A859-520F26ABEFDE}" presName="text" presStyleLbl="fgAcc0" presStyleIdx="0" presStyleCnt="1" custLinFactY="-3768" custLinFactNeighborX="3484" custLinFactNeighborY="-100000">
        <dgm:presLayoutVars>
          <dgm:chPref val="3"/>
        </dgm:presLayoutVars>
      </dgm:prSet>
      <dgm:spPr/>
    </dgm:pt>
    <dgm:pt modelId="{7543B4E6-D68D-4861-9F0E-4FB6773D119E}" type="pres">
      <dgm:prSet presAssocID="{33556B57-9284-4E6F-A859-520F26ABEFDE}" presName="hierChild2" presStyleCnt="0"/>
      <dgm:spPr/>
    </dgm:pt>
    <dgm:pt modelId="{EE2506F2-DE22-481E-9B5E-64263F17D9D0}" type="pres">
      <dgm:prSet presAssocID="{14E85C17-A3CD-4064-A26D-2EA94344657A}" presName="Name10" presStyleLbl="parChTrans1D2" presStyleIdx="0" presStyleCnt="2"/>
      <dgm:spPr/>
    </dgm:pt>
    <dgm:pt modelId="{1FA302D1-931F-447D-988C-7A6E19D04D7D}" type="pres">
      <dgm:prSet presAssocID="{407EF277-36EC-44BB-9CFD-3DB766B27EAE}" presName="hierRoot2" presStyleCnt="0"/>
      <dgm:spPr/>
    </dgm:pt>
    <dgm:pt modelId="{C52AB2C7-3E82-4F38-A988-3FF83E85FABB}" type="pres">
      <dgm:prSet presAssocID="{407EF277-36EC-44BB-9CFD-3DB766B27EAE}" presName="composite2" presStyleCnt="0"/>
      <dgm:spPr/>
    </dgm:pt>
    <dgm:pt modelId="{F483B599-D2BD-454C-AE22-132E7458F843}" type="pres">
      <dgm:prSet presAssocID="{407EF277-36EC-44BB-9CFD-3DB766B27EAE}" presName="background2" presStyleLbl="node2" presStyleIdx="0" presStyleCnt="2"/>
      <dgm:spPr/>
    </dgm:pt>
    <dgm:pt modelId="{90BF803A-C3F7-47C4-BDD1-C1B52A3EC53F}" type="pres">
      <dgm:prSet presAssocID="{407EF277-36EC-44BB-9CFD-3DB766B27EAE}" presName="text2" presStyleLbl="fgAcc2" presStyleIdx="0" presStyleCnt="2" custScaleX="157236" custLinFactNeighborX="-9806" custLinFactNeighborY="-63">
        <dgm:presLayoutVars>
          <dgm:chPref val="3"/>
        </dgm:presLayoutVars>
      </dgm:prSet>
      <dgm:spPr/>
    </dgm:pt>
    <dgm:pt modelId="{E743125A-783F-4F27-9534-AB9C7B651849}" type="pres">
      <dgm:prSet presAssocID="{407EF277-36EC-44BB-9CFD-3DB766B27EAE}" presName="hierChild3" presStyleCnt="0"/>
      <dgm:spPr/>
    </dgm:pt>
    <dgm:pt modelId="{A9CFC7E8-5C1A-4461-A48B-2ECCAA0DB93F}" type="pres">
      <dgm:prSet presAssocID="{73986C03-4B50-4670-B332-9DD27097199C}" presName="Name17" presStyleLbl="parChTrans1D3" presStyleIdx="0" presStyleCnt="3"/>
      <dgm:spPr/>
    </dgm:pt>
    <dgm:pt modelId="{FBF52382-C799-49F4-9770-C378DAD2D7D0}" type="pres">
      <dgm:prSet presAssocID="{00F44087-D852-4528-92BC-FD9E984146EB}" presName="hierRoot3" presStyleCnt="0"/>
      <dgm:spPr/>
    </dgm:pt>
    <dgm:pt modelId="{E74880A2-81B0-4AEB-A01F-5F3AF668CD63}" type="pres">
      <dgm:prSet presAssocID="{00F44087-D852-4528-92BC-FD9E984146EB}" presName="composite3" presStyleCnt="0"/>
      <dgm:spPr/>
    </dgm:pt>
    <dgm:pt modelId="{8DB66811-4926-45BB-8412-38F478B3CB52}" type="pres">
      <dgm:prSet presAssocID="{00F44087-D852-4528-92BC-FD9E984146EB}" presName="background3" presStyleLbl="node3" presStyleIdx="0" presStyleCnt="3"/>
      <dgm:spPr/>
    </dgm:pt>
    <dgm:pt modelId="{757C9E46-5BDF-4755-ADEC-F946A3CD9373}" type="pres">
      <dgm:prSet presAssocID="{00F44087-D852-4528-92BC-FD9E984146EB}" presName="text3" presStyleLbl="fgAcc3" presStyleIdx="0" presStyleCnt="3" custLinFactNeighborX="2408" custLinFactNeighborY="98974">
        <dgm:presLayoutVars>
          <dgm:chPref val="3"/>
        </dgm:presLayoutVars>
      </dgm:prSet>
      <dgm:spPr/>
    </dgm:pt>
    <dgm:pt modelId="{4BBBA8A8-290C-4D77-ABBE-A5C7EB345DB7}" type="pres">
      <dgm:prSet presAssocID="{00F44087-D852-4528-92BC-FD9E984146EB}" presName="hierChild4" presStyleCnt="0"/>
      <dgm:spPr/>
    </dgm:pt>
    <dgm:pt modelId="{F5D3296E-A595-475B-8E53-9DAA0335D81B}" type="pres">
      <dgm:prSet presAssocID="{C03AD4E6-3FC5-43E9-B240-6BED732A2984}" presName="Name17" presStyleLbl="parChTrans1D3" presStyleIdx="1" presStyleCnt="3"/>
      <dgm:spPr/>
    </dgm:pt>
    <dgm:pt modelId="{2440EDD0-8666-46FB-A3E1-436BCD2D44CC}" type="pres">
      <dgm:prSet presAssocID="{067938AC-A0C3-437C-AADE-F5AA6901E322}" presName="hierRoot3" presStyleCnt="0"/>
      <dgm:spPr/>
    </dgm:pt>
    <dgm:pt modelId="{1C8399D6-3DB6-46C1-B6C2-306B5C714F73}" type="pres">
      <dgm:prSet presAssocID="{067938AC-A0C3-437C-AADE-F5AA6901E322}" presName="composite3" presStyleCnt="0"/>
      <dgm:spPr/>
    </dgm:pt>
    <dgm:pt modelId="{85C50833-7D3C-427F-95D9-EDE9F06E3862}" type="pres">
      <dgm:prSet presAssocID="{067938AC-A0C3-437C-AADE-F5AA6901E322}" presName="background3" presStyleLbl="node3" presStyleIdx="1" presStyleCnt="3"/>
      <dgm:spPr/>
    </dgm:pt>
    <dgm:pt modelId="{EAD5D500-A6AF-449B-BCDD-D816668D0C25}" type="pres">
      <dgm:prSet presAssocID="{067938AC-A0C3-437C-AADE-F5AA6901E322}" presName="text3" presStyleLbl="fgAcc3" presStyleIdx="1" presStyleCnt="3" custLinFactNeighborX="8620" custLinFactNeighborY="98974">
        <dgm:presLayoutVars>
          <dgm:chPref val="3"/>
        </dgm:presLayoutVars>
      </dgm:prSet>
      <dgm:spPr/>
    </dgm:pt>
    <dgm:pt modelId="{E9A39ABC-DF39-4DD3-86FF-EF4F9FD6A8B0}" type="pres">
      <dgm:prSet presAssocID="{067938AC-A0C3-437C-AADE-F5AA6901E322}" presName="hierChild4" presStyleCnt="0"/>
      <dgm:spPr/>
    </dgm:pt>
    <dgm:pt modelId="{D2B76801-1342-46E4-8341-7DBDB8A400B3}" type="pres">
      <dgm:prSet presAssocID="{1A7C0C68-618D-41F9-A10F-BA651B24B6CC}" presName="Name10" presStyleLbl="parChTrans1D2" presStyleIdx="1" presStyleCnt="2"/>
      <dgm:spPr/>
    </dgm:pt>
    <dgm:pt modelId="{7A1F58FF-20EF-41D7-B666-2CE29E38AF3D}" type="pres">
      <dgm:prSet presAssocID="{A8500C08-BA96-48FA-A04B-7415E905D6B7}" presName="hierRoot2" presStyleCnt="0"/>
      <dgm:spPr/>
    </dgm:pt>
    <dgm:pt modelId="{CEEF5875-C5DC-4AEE-8CD5-E35A5A9612AE}" type="pres">
      <dgm:prSet presAssocID="{A8500C08-BA96-48FA-A04B-7415E905D6B7}" presName="composite2" presStyleCnt="0"/>
      <dgm:spPr/>
    </dgm:pt>
    <dgm:pt modelId="{3A6558B6-1F14-422D-9777-40D93BDABB70}" type="pres">
      <dgm:prSet presAssocID="{A8500C08-BA96-48FA-A04B-7415E905D6B7}" presName="background2" presStyleLbl="node2" presStyleIdx="1" presStyleCnt="2"/>
      <dgm:spPr/>
    </dgm:pt>
    <dgm:pt modelId="{0A9E4CF3-84F8-400F-B7B9-7A522634307D}" type="pres">
      <dgm:prSet presAssocID="{A8500C08-BA96-48FA-A04B-7415E905D6B7}" presName="text2" presStyleLbl="fgAcc2" presStyleIdx="1" presStyleCnt="2" custLinFactNeighborX="1312" custLinFactNeighborY="-63">
        <dgm:presLayoutVars>
          <dgm:chPref val="3"/>
        </dgm:presLayoutVars>
      </dgm:prSet>
      <dgm:spPr/>
    </dgm:pt>
    <dgm:pt modelId="{01F6DA06-A714-44C5-9F74-24D10F55E646}" type="pres">
      <dgm:prSet presAssocID="{A8500C08-BA96-48FA-A04B-7415E905D6B7}" presName="hierChild3" presStyleCnt="0"/>
      <dgm:spPr/>
    </dgm:pt>
    <dgm:pt modelId="{19D95099-C9C2-4BB4-A27B-71A968ED3887}" type="pres">
      <dgm:prSet presAssocID="{FA657BD7-A78B-4856-98AE-DCCB1EC441A1}" presName="Name17" presStyleLbl="parChTrans1D3" presStyleIdx="2" presStyleCnt="3"/>
      <dgm:spPr/>
    </dgm:pt>
    <dgm:pt modelId="{4655E494-36C5-4C51-B30A-C91516B977D4}" type="pres">
      <dgm:prSet presAssocID="{EEF2D9F8-D4D3-4B1B-A747-661C35BBF080}" presName="hierRoot3" presStyleCnt="0"/>
      <dgm:spPr/>
    </dgm:pt>
    <dgm:pt modelId="{E65FA8E8-C763-4258-B448-F1BE163B7683}" type="pres">
      <dgm:prSet presAssocID="{EEF2D9F8-D4D3-4B1B-A747-661C35BBF080}" presName="composite3" presStyleCnt="0"/>
      <dgm:spPr/>
    </dgm:pt>
    <dgm:pt modelId="{F22DB06A-7A73-46C6-B354-2BAB2D242E56}" type="pres">
      <dgm:prSet presAssocID="{EEF2D9F8-D4D3-4B1B-A747-661C35BBF080}" presName="background3" presStyleLbl="node3" presStyleIdx="2" presStyleCnt="3"/>
      <dgm:spPr/>
    </dgm:pt>
    <dgm:pt modelId="{2A876331-3EE4-484C-ACD2-8C41DA3DA095}" type="pres">
      <dgm:prSet presAssocID="{EEF2D9F8-D4D3-4B1B-A747-661C35BBF080}" presName="text3" presStyleLbl="fgAcc3" presStyleIdx="2" presStyleCnt="3" custLinFactNeighborX="1312" custLinFactNeighborY="98974">
        <dgm:presLayoutVars>
          <dgm:chPref val="3"/>
        </dgm:presLayoutVars>
      </dgm:prSet>
      <dgm:spPr/>
    </dgm:pt>
    <dgm:pt modelId="{997CDB77-F99E-4516-A349-DA839E4E5DAB}" type="pres">
      <dgm:prSet presAssocID="{EEF2D9F8-D4D3-4B1B-A747-661C35BBF080}" presName="hierChild4" presStyleCnt="0"/>
      <dgm:spPr/>
    </dgm:pt>
  </dgm:ptLst>
  <dgm:cxnLst>
    <dgm:cxn modelId="{919AC001-480A-4417-8386-34F7F0345403}" type="presOf" srcId="{067938AC-A0C3-437C-AADE-F5AA6901E322}" destId="{EAD5D500-A6AF-449B-BCDD-D816668D0C25}" srcOrd="0" destOrd="0" presId="urn:microsoft.com/office/officeart/2005/8/layout/hierarchy1"/>
    <dgm:cxn modelId="{F86E1B10-FAB0-4DD6-ACD7-1E6E530A7EF4}" srcId="{33556B57-9284-4E6F-A859-520F26ABEFDE}" destId="{407EF277-36EC-44BB-9CFD-3DB766B27EAE}" srcOrd="0" destOrd="0" parTransId="{14E85C17-A3CD-4064-A26D-2EA94344657A}" sibTransId="{C5AA5044-EBC4-4E9F-9300-2CE283194826}"/>
    <dgm:cxn modelId="{2BB9EE2B-BCA3-494C-A96C-B2E95A0D6662}" type="presOf" srcId="{C03AD4E6-3FC5-43E9-B240-6BED732A2984}" destId="{F5D3296E-A595-475B-8E53-9DAA0335D81B}" srcOrd="0" destOrd="0" presId="urn:microsoft.com/office/officeart/2005/8/layout/hierarchy1"/>
    <dgm:cxn modelId="{D3581B31-0CC5-40E3-9BCC-2B2600E35BAD}" srcId="{407EF277-36EC-44BB-9CFD-3DB766B27EAE}" destId="{067938AC-A0C3-437C-AADE-F5AA6901E322}" srcOrd="1" destOrd="0" parTransId="{C03AD4E6-3FC5-43E9-B240-6BED732A2984}" sibTransId="{DBF44468-BB36-4E40-9341-27C912F62EBC}"/>
    <dgm:cxn modelId="{9F63DA3D-6765-4117-A029-BCF0AB49D216}" type="presOf" srcId="{EEF2D9F8-D4D3-4B1B-A747-661C35BBF080}" destId="{2A876331-3EE4-484C-ACD2-8C41DA3DA095}" srcOrd="0" destOrd="0" presId="urn:microsoft.com/office/officeart/2005/8/layout/hierarchy1"/>
    <dgm:cxn modelId="{029DAB5E-505A-43A4-8D5A-A36FAD8EC360}" srcId="{A8500C08-BA96-48FA-A04B-7415E905D6B7}" destId="{EEF2D9F8-D4D3-4B1B-A747-661C35BBF080}" srcOrd="0" destOrd="0" parTransId="{FA657BD7-A78B-4856-98AE-DCCB1EC441A1}" sibTransId="{767E3760-79AD-4750-8FC7-72B649255E84}"/>
    <dgm:cxn modelId="{156E6A42-BC08-41B8-95A4-E419432EDD80}" srcId="{33556B57-9284-4E6F-A859-520F26ABEFDE}" destId="{A8500C08-BA96-48FA-A04B-7415E905D6B7}" srcOrd="1" destOrd="0" parTransId="{1A7C0C68-618D-41F9-A10F-BA651B24B6CC}" sibTransId="{E9199C25-1392-40DD-AF2D-9F3FA25C5A3A}"/>
    <dgm:cxn modelId="{3B786269-18A1-46EF-93F4-96203D834FCC}" srcId="{407EF277-36EC-44BB-9CFD-3DB766B27EAE}" destId="{00F44087-D852-4528-92BC-FD9E984146EB}" srcOrd="0" destOrd="0" parTransId="{73986C03-4B50-4670-B332-9DD27097199C}" sibTransId="{FA4CBC3F-4409-4944-8D4D-6054F3219F61}"/>
    <dgm:cxn modelId="{EC6FB86D-19B9-4D58-B43B-69F58AF5CE24}" type="presOf" srcId="{00F44087-D852-4528-92BC-FD9E984146EB}" destId="{757C9E46-5BDF-4755-ADEC-F946A3CD9373}" srcOrd="0" destOrd="0" presId="urn:microsoft.com/office/officeart/2005/8/layout/hierarchy1"/>
    <dgm:cxn modelId="{95E6AD7E-AEE5-4774-B57A-89C3765F190E}" srcId="{610AE2AD-BE8A-4153-81D8-1D5E7B75FB16}" destId="{33556B57-9284-4E6F-A859-520F26ABEFDE}" srcOrd="0" destOrd="0" parTransId="{254F4257-83A9-42EA-B8F8-63EB2CBB9202}" sibTransId="{2F0D1391-C791-48D7-9E2E-1356B24E6FD4}"/>
    <dgm:cxn modelId="{3DE3757F-EACA-4AEB-A8B0-172D1C8A2777}" type="presOf" srcId="{1A7C0C68-618D-41F9-A10F-BA651B24B6CC}" destId="{D2B76801-1342-46E4-8341-7DBDB8A400B3}" srcOrd="0" destOrd="0" presId="urn:microsoft.com/office/officeart/2005/8/layout/hierarchy1"/>
    <dgm:cxn modelId="{81836F82-B658-40B0-A962-4341CF894281}" type="presOf" srcId="{FA657BD7-A78B-4856-98AE-DCCB1EC441A1}" destId="{19D95099-C9C2-4BB4-A27B-71A968ED3887}" srcOrd="0" destOrd="0" presId="urn:microsoft.com/office/officeart/2005/8/layout/hierarchy1"/>
    <dgm:cxn modelId="{6ACAEC85-8C19-402D-AD34-C33AD02B239E}" type="presOf" srcId="{33556B57-9284-4E6F-A859-520F26ABEFDE}" destId="{EDAE678D-8116-454B-874C-E0A454FE16AA}" srcOrd="0" destOrd="0" presId="urn:microsoft.com/office/officeart/2005/8/layout/hierarchy1"/>
    <dgm:cxn modelId="{24BD9FA0-AB5F-4CAC-8D0E-4BDBC98E374A}" type="presOf" srcId="{610AE2AD-BE8A-4153-81D8-1D5E7B75FB16}" destId="{5E90A3E1-2A46-43AF-9648-77F956B73119}" srcOrd="0" destOrd="0" presId="urn:microsoft.com/office/officeart/2005/8/layout/hierarchy1"/>
    <dgm:cxn modelId="{B0A4B4CF-A173-4149-9229-A54E7FAD5A16}" type="presOf" srcId="{A8500C08-BA96-48FA-A04B-7415E905D6B7}" destId="{0A9E4CF3-84F8-400F-B7B9-7A522634307D}" srcOrd="0" destOrd="0" presId="urn:microsoft.com/office/officeart/2005/8/layout/hierarchy1"/>
    <dgm:cxn modelId="{180AD7D5-DBC1-41FE-99AD-AFDF1DA6B79C}" type="presOf" srcId="{73986C03-4B50-4670-B332-9DD27097199C}" destId="{A9CFC7E8-5C1A-4461-A48B-2ECCAA0DB93F}" srcOrd="0" destOrd="0" presId="urn:microsoft.com/office/officeart/2005/8/layout/hierarchy1"/>
    <dgm:cxn modelId="{1275D6F1-51CE-4E04-9425-C585AAC559C6}" type="presOf" srcId="{407EF277-36EC-44BB-9CFD-3DB766B27EAE}" destId="{90BF803A-C3F7-47C4-BDD1-C1B52A3EC53F}" srcOrd="0" destOrd="0" presId="urn:microsoft.com/office/officeart/2005/8/layout/hierarchy1"/>
    <dgm:cxn modelId="{499A15F8-C6C0-467D-AB30-F160691EF81F}" type="presOf" srcId="{14E85C17-A3CD-4064-A26D-2EA94344657A}" destId="{EE2506F2-DE22-481E-9B5E-64263F17D9D0}" srcOrd="0" destOrd="0" presId="urn:microsoft.com/office/officeart/2005/8/layout/hierarchy1"/>
    <dgm:cxn modelId="{9FE93EB6-AF83-4020-B002-92B04D4B7AC9}" type="presParOf" srcId="{5E90A3E1-2A46-43AF-9648-77F956B73119}" destId="{3784C65A-ADCA-4975-B959-930455B45AE3}" srcOrd="0" destOrd="0" presId="urn:microsoft.com/office/officeart/2005/8/layout/hierarchy1"/>
    <dgm:cxn modelId="{8548857B-839A-405B-A9B1-AC69352F4BB5}" type="presParOf" srcId="{3784C65A-ADCA-4975-B959-930455B45AE3}" destId="{7EB81747-11B3-4A69-8D2E-8CE44692974E}" srcOrd="0" destOrd="0" presId="urn:microsoft.com/office/officeart/2005/8/layout/hierarchy1"/>
    <dgm:cxn modelId="{5EBF8C5A-C25D-4174-9573-2E9AF860886E}" type="presParOf" srcId="{7EB81747-11B3-4A69-8D2E-8CE44692974E}" destId="{7953B32A-CC77-4BC3-8003-7DDEFE5D3E9E}" srcOrd="0" destOrd="0" presId="urn:microsoft.com/office/officeart/2005/8/layout/hierarchy1"/>
    <dgm:cxn modelId="{3F4801CC-CECC-416C-954B-E0B068F5FE6C}" type="presParOf" srcId="{7EB81747-11B3-4A69-8D2E-8CE44692974E}" destId="{EDAE678D-8116-454B-874C-E0A454FE16AA}" srcOrd="1" destOrd="0" presId="urn:microsoft.com/office/officeart/2005/8/layout/hierarchy1"/>
    <dgm:cxn modelId="{072A0248-E22C-40F7-8AE9-624724FF0F67}" type="presParOf" srcId="{3784C65A-ADCA-4975-B959-930455B45AE3}" destId="{7543B4E6-D68D-4861-9F0E-4FB6773D119E}" srcOrd="1" destOrd="0" presId="urn:microsoft.com/office/officeart/2005/8/layout/hierarchy1"/>
    <dgm:cxn modelId="{F7F1A3D0-72B1-47FF-853E-96B33D3D0379}" type="presParOf" srcId="{7543B4E6-D68D-4861-9F0E-4FB6773D119E}" destId="{EE2506F2-DE22-481E-9B5E-64263F17D9D0}" srcOrd="0" destOrd="0" presId="urn:microsoft.com/office/officeart/2005/8/layout/hierarchy1"/>
    <dgm:cxn modelId="{641F7C60-91E5-4E59-9CBC-DD1DB224D5B8}" type="presParOf" srcId="{7543B4E6-D68D-4861-9F0E-4FB6773D119E}" destId="{1FA302D1-931F-447D-988C-7A6E19D04D7D}" srcOrd="1" destOrd="0" presId="urn:microsoft.com/office/officeart/2005/8/layout/hierarchy1"/>
    <dgm:cxn modelId="{CC027F5C-B9E1-4954-85C2-E0DC33949430}" type="presParOf" srcId="{1FA302D1-931F-447D-988C-7A6E19D04D7D}" destId="{C52AB2C7-3E82-4F38-A988-3FF83E85FABB}" srcOrd="0" destOrd="0" presId="urn:microsoft.com/office/officeart/2005/8/layout/hierarchy1"/>
    <dgm:cxn modelId="{CC0D031D-A661-4A53-9B52-4BE32A108B53}" type="presParOf" srcId="{C52AB2C7-3E82-4F38-A988-3FF83E85FABB}" destId="{F483B599-D2BD-454C-AE22-132E7458F843}" srcOrd="0" destOrd="0" presId="urn:microsoft.com/office/officeart/2005/8/layout/hierarchy1"/>
    <dgm:cxn modelId="{46A3FF92-BE85-437B-9721-34788614C637}" type="presParOf" srcId="{C52AB2C7-3E82-4F38-A988-3FF83E85FABB}" destId="{90BF803A-C3F7-47C4-BDD1-C1B52A3EC53F}" srcOrd="1" destOrd="0" presId="urn:microsoft.com/office/officeart/2005/8/layout/hierarchy1"/>
    <dgm:cxn modelId="{AEA2DC5D-7D0E-46CA-AD6A-EEEE080508FD}" type="presParOf" srcId="{1FA302D1-931F-447D-988C-7A6E19D04D7D}" destId="{E743125A-783F-4F27-9534-AB9C7B651849}" srcOrd="1" destOrd="0" presId="urn:microsoft.com/office/officeart/2005/8/layout/hierarchy1"/>
    <dgm:cxn modelId="{8FDD4F54-0FC3-4A69-AD69-41AED9E1D4DC}" type="presParOf" srcId="{E743125A-783F-4F27-9534-AB9C7B651849}" destId="{A9CFC7E8-5C1A-4461-A48B-2ECCAA0DB93F}" srcOrd="0" destOrd="0" presId="urn:microsoft.com/office/officeart/2005/8/layout/hierarchy1"/>
    <dgm:cxn modelId="{1BC48FBD-E7F2-4646-AF6E-323CC290B069}" type="presParOf" srcId="{E743125A-783F-4F27-9534-AB9C7B651849}" destId="{FBF52382-C799-49F4-9770-C378DAD2D7D0}" srcOrd="1" destOrd="0" presId="urn:microsoft.com/office/officeart/2005/8/layout/hierarchy1"/>
    <dgm:cxn modelId="{8D3BF1DF-7445-4D32-8699-C16B362C391D}" type="presParOf" srcId="{FBF52382-C799-49F4-9770-C378DAD2D7D0}" destId="{E74880A2-81B0-4AEB-A01F-5F3AF668CD63}" srcOrd="0" destOrd="0" presId="urn:microsoft.com/office/officeart/2005/8/layout/hierarchy1"/>
    <dgm:cxn modelId="{A1B3908A-082C-49DD-B149-8F440B9DF5E2}" type="presParOf" srcId="{E74880A2-81B0-4AEB-A01F-5F3AF668CD63}" destId="{8DB66811-4926-45BB-8412-38F478B3CB52}" srcOrd="0" destOrd="0" presId="urn:microsoft.com/office/officeart/2005/8/layout/hierarchy1"/>
    <dgm:cxn modelId="{72B0810A-910A-4413-A3C9-600EA772C64E}" type="presParOf" srcId="{E74880A2-81B0-4AEB-A01F-5F3AF668CD63}" destId="{757C9E46-5BDF-4755-ADEC-F946A3CD9373}" srcOrd="1" destOrd="0" presId="urn:microsoft.com/office/officeart/2005/8/layout/hierarchy1"/>
    <dgm:cxn modelId="{08D90A22-0893-43B9-B866-C354527ADD25}" type="presParOf" srcId="{FBF52382-C799-49F4-9770-C378DAD2D7D0}" destId="{4BBBA8A8-290C-4D77-ABBE-A5C7EB345DB7}" srcOrd="1" destOrd="0" presId="urn:microsoft.com/office/officeart/2005/8/layout/hierarchy1"/>
    <dgm:cxn modelId="{302B0B11-2D49-4704-BB67-A61C15E47D42}" type="presParOf" srcId="{E743125A-783F-4F27-9534-AB9C7B651849}" destId="{F5D3296E-A595-475B-8E53-9DAA0335D81B}" srcOrd="2" destOrd="0" presId="urn:microsoft.com/office/officeart/2005/8/layout/hierarchy1"/>
    <dgm:cxn modelId="{E30DEBDC-D93C-4315-ADE6-5AA91112133D}" type="presParOf" srcId="{E743125A-783F-4F27-9534-AB9C7B651849}" destId="{2440EDD0-8666-46FB-A3E1-436BCD2D44CC}" srcOrd="3" destOrd="0" presId="urn:microsoft.com/office/officeart/2005/8/layout/hierarchy1"/>
    <dgm:cxn modelId="{31751F2F-208A-4614-9390-75E19DD4A62A}" type="presParOf" srcId="{2440EDD0-8666-46FB-A3E1-436BCD2D44CC}" destId="{1C8399D6-3DB6-46C1-B6C2-306B5C714F73}" srcOrd="0" destOrd="0" presId="urn:microsoft.com/office/officeart/2005/8/layout/hierarchy1"/>
    <dgm:cxn modelId="{1FF2424F-F92D-4E3A-944B-B733098022F8}" type="presParOf" srcId="{1C8399D6-3DB6-46C1-B6C2-306B5C714F73}" destId="{85C50833-7D3C-427F-95D9-EDE9F06E3862}" srcOrd="0" destOrd="0" presId="urn:microsoft.com/office/officeart/2005/8/layout/hierarchy1"/>
    <dgm:cxn modelId="{317CCAAC-2A5D-4960-862E-07C5810E1F25}" type="presParOf" srcId="{1C8399D6-3DB6-46C1-B6C2-306B5C714F73}" destId="{EAD5D500-A6AF-449B-BCDD-D816668D0C25}" srcOrd="1" destOrd="0" presId="urn:microsoft.com/office/officeart/2005/8/layout/hierarchy1"/>
    <dgm:cxn modelId="{2AC819A5-D04D-491D-A6EB-8FC9676AB122}" type="presParOf" srcId="{2440EDD0-8666-46FB-A3E1-436BCD2D44CC}" destId="{E9A39ABC-DF39-4DD3-86FF-EF4F9FD6A8B0}" srcOrd="1" destOrd="0" presId="urn:microsoft.com/office/officeart/2005/8/layout/hierarchy1"/>
    <dgm:cxn modelId="{267D0008-A895-4863-9174-B7CB8983C47A}" type="presParOf" srcId="{7543B4E6-D68D-4861-9F0E-4FB6773D119E}" destId="{D2B76801-1342-46E4-8341-7DBDB8A400B3}" srcOrd="2" destOrd="0" presId="urn:microsoft.com/office/officeart/2005/8/layout/hierarchy1"/>
    <dgm:cxn modelId="{B1A0417C-D43D-425B-8BD7-C2860B4F6697}" type="presParOf" srcId="{7543B4E6-D68D-4861-9F0E-4FB6773D119E}" destId="{7A1F58FF-20EF-41D7-B666-2CE29E38AF3D}" srcOrd="3" destOrd="0" presId="urn:microsoft.com/office/officeart/2005/8/layout/hierarchy1"/>
    <dgm:cxn modelId="{08E1BD53-B24F-405E-86FD-8F442999BD3F}" type="presParOf" srcId="{7A1F58FF-20EF-41D7-B666-2CE29E38AF3D}" destId="{CEEF5875-C5DC-4AEE-8CD5-E35A5A9612AE}" srcOrd="0" destOrd="0" presId="urn:microsoft.com/office/officeart/2005/8/layout/hierarchy1"/>
    <dgm:cxn modelId="{29E1E18F-1B8F-4E63-B5F7-4B6145FF85F6}" type="presParOf" srcId="{CEEF5875-C5DC-4AEE-8CD5-E35A5A9612AE}" destId="{3A6558B6-1F14-422D-9777-40D93BDABB70}" srcOrd="0" destOrd="0" presId="urn:microsoft.com/office/officeart/2005/8/layout/hierarchy1"/>
    <dgm:cxn modelId="{D2EA1AE0-6767-46DF-BFC0-F5D42855D90C}" type="presParOf" srcId="{CEEF5875-C5DC-4AEE-8CD5-E35A5A9612AE}" destId="{0A9E4CF3-84F8-400F-B7B9-7A522634307D}" srcOrd="1" destOrd="0" presId="urn:microsoft.com/office/officeart/2005/8/layout/hierarchy1"/>
    <dgm:cxn modelId="{A5F7404A-2F4E-4599-9210-DA2C2855AAE2}" type="presParOf" srcId="{7A1F58FF-20EF-41D7-B666-2CE29E38AF3D}" destId="{01F6DA06-A714-44C5-9F74-24D10F55E646}" srcOrd="1" destOrd="0" presId="urn:microsoft.com/office/officeart/2005/8/layout/hierarchy1"/>
    <dgm:cxn modelId="{EF6F0726-A8C9-4F75-B71F-092D00494E78}" type="presParOf" srcId="{01F6DA06-A714-44C5-9F74-24D10F55E646}" destId="{19D95099-C9C2-4BB4-A27B-71A968ED3887}" srcOrd="0" destOrd="0" presId="urn:microsoft.com/office/officeart/2005/8/layout/hierarchy1"/>
    <dgm:cxn modelId="{AEB6CF58-0791-4117-994E-77638B601BC8}" type="presParOf" srcId="{01F6DA06-A714-44C5-9F74-24D10F55E646}" destId="{4655E494-36C5-4C51-B30A-C91516B977D4}" srcOrd="1" destOrd="0" presId="urn:microsoft.com/office/officeart/2005/8/layout/hierarchy1"/>
    <dgm:cxn modelId="{A44EEF4D-483E-4DBD-80BF-94AE1AAAD6A4}" type="presParOf" srcId="{4655E494-36C5-4C51-B30A-C91516B977D4}" destId="{E65FA8E8-C763-4258-B448-F1BE163B7683}" srcOrd="0" destOrd="0" presId="urn:microsoft.com/office/officeart/2005/8/layout/hierarchy1"/>
    <dgm:cxn modelId="{C6652CD9-A96E-4E99-B7C6-F5B71FB60FF6}" type="presParOf" srcId="{E65FA8E8-C763-4258-B448-F1BE163B7683}" destId="{F22DB06A-7A73-46C6-B354-2BAB2D242E56}" srcOrd="0" destOrd="0" presId="urn:microsoft.com/office/officeart/2005/8/layout/hierarchy1"/>
    <dgm:cxn modelId="{B702F2CD-76E9-4CF9-8CB3-6BAEE0B1FD5C}" type="presParOf" srcId="{E65FA8E8-C763-4258-B448-F1BE163B7683}" destId="{2A876331-3EE4-484C-ACD2-8C41DA3DA095}" srcOrd="1" destOrd="0" presId="urn:microsoft.com/office/officeart/2005/8/layout/hierarchy1"/>
    <dgm:cxn modelId="{CB5EC8B6-CB38-49A3-ACF0-4F24889D87D5}" type="presParOf" srcId="{4655E494-36C5-4C51-B30A-C91516B977D4}" destId="{997CDB77-F99E-4516-A349-DA839E4E5DAB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9D95099-C9C2-4BB4-A27B-71A968ED3887}">
      <dsp:nvSpPr>
        <dsp:cNvPr id="0" name=""/>
        <dsp:cNvSpPr/>
      </dsp:nvSpPr>
      <dsp:spPr>
        <a:xfrm>
          <a:off x="4245292" y="2560872"/>
          <a:ext cx="91440" cy="71123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71123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2B76801-1342-46E4-8341-7DBDB8A400B3}">
      <dsp:nvSpPr>
        <dsp:cNvPr id="0" name=""/>
        <dsp:cNvSpPr/>
      </dsp:nvSpPr>
      <dsp:spPr>
        <a:xfrm>
          <a:off x="2797375" y="771572"/>
          <a:ext cx="1493636" cy="86389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28893"/>
              </a:lnTo>
              <a:lnTo>
                <a:pt x="1493636" y="728893"/>
              </a:lnTo>
              <a:lnTo>
                <a:pt x="1493636" y="86389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5D3296E-A595-475B-8E53-9DAA0335D81B}">
      <dsp:nvSpPr>
        <dsp:cNvPr id="0" name=""/>
        <dsp:cNvSpPr/>
      </dsp:nvSpPr>
      <dsp:spPr>
        <a:xfrm>
          <a:off x="1476344" y="2560872"/>
          <a:ext cx="1159114" cy="7112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76230"/>
              </a:lnTo>
              <a:lnTo>
                <a:pt x="1159114" y="576230"/>
              </a:lnTo>
              <a:lnTo>
                <a:pt x="1159114" y="71123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9CFC7E8-5C1A-4461-A48B-2ECCAA0DB93F}">
      <dsp:nvSpPr>
        <dsp:cNvPr id="0" name=""/>
        <dsp:cNvSpPr/>
      </dsp:nvSpPr>
      <dsp:spPr>
        <a:xfrm>
          <a:off x="763754" y="2560872"/>
          <a:ext cx="712589" cy="711235"/>
        </a:xfrm>
        <a:custGeom>
          <a:avLst/>
          <a:gdLst/>
          <a:ahLst/>
          <a:cxnLst/>
          <a:rect l="0" t="0" r="0" b="0"/>
          <a:pathLst>
            <a:path>
              <a:moveTo>
                <a:pt x="712589" y="0"/>
              </a:moveTo>
              <a:lnTo>
                <a:pt x="712589" y="576230"/>
              </a:lnTo>
              <a:lnTo>
                <a:pt x="0" y="576230"/>
              </a:lnTo>
              <a:lnTo>
                <a:pt x="0" y="71123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E2506F2-DE22-481E-9B5E-64263F17D9D0}">
      <dsp:nvSpPr>
        <dsp:cNvPr id="0" name=""/>
        <dsp:cNvSpPr/>
      </dsp:nvSpPr>
      <dsp:spPr>
        <a:xfrm>
          <a:off x="1476344" y="771572"/>
          <a:ext cx="1321031" cy="863898"/>
        </a:xfrm>
        <a:custGeom>
          <a:avLst/>
          <a:gdLst/>
          <a:ahLst/>
          <a:cxnLst/>
          <a:rect l="0" t="0" r="0" b="0"/>
          <a:pathLst>
            <a:path>
              <a:moveTo>
                <a:pt x="1321031" y="0"/>
              </a:moveTo>
              <a:lnTo>
                <a:pt x="1321031" y="728893"/>
              </a:lnTo>
              <a:lnTo>
                <a:pt x="0" y="728893"/>
              </a:lnTo>
              <a:lnTo>
                <a:pt x="0" y="86389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953B32A-CC77-4BC3-8003-7DDEFE5D3E9E}">
      <dsp:nvSpPr>
        <dsp:cNvPr id="0" name=""/>
        <dsp:cNvSpPr/>
      </dsp:nvSpPr>
      <dsp:spPr>
        <a:xfrm>
          <a:off x="2068713" y="-153828"/>
          <a:ext cx="1457324" cy="9254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AE678D-8116-454B-874C-E0A454FE16AA}">
      <dsp:nvSpPr>
        <dsp:cNvPr id="0" name=""/>
        <dsp:cNvSpPr/>
      </dsp:nvSpPr>
      <dsp:spPr>
        <a:xfrm>
          <a:off x="2230638" y="0"/>
          <a:ext cx="1457324" cy="92540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200" kern="1200" dirty="0"/>
            <a:t>Животное</a:t>
          </a:r>
        </a:p>
      </dsp:txBody>
      <dsp:txXfrm>
        <a:off x="2257742" y="27104"/>
        <a:ext cx="1403116" cy="871193"/>
      </dsp:txXfrm>
    </dsp:sp>
    <dsp:sp modelId="{F483B599-D2BD-454C-AE22-132E7458F843}">
      <dsp:nvSpPr>
        <dsp:cNvPr id="0" name=""/>
        <dsp:cNvSpPr/>
      </dsp:nvSpPr>
      <dsp:spPr>
        <a:xfrm>
          <a:off x="330624" y="1635470"/>
          <a:ext cx="2291439" cy="9254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0BF803A-C3F7-47C4-BDD1-C1B52A3EC53F}">
      <dsp:nvSpPr>
        <dsp:cNvPr id="0" name=""/>
        <dsp:cNvSpPr/>
      </dsp:nvSpPr>
      <dsp:spPr>
        <a:xfrm>
          <a:off x="492549" y="1789299"/>
          <a:ext cx="2291439" cy="92540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200" kern="1200" dirty="0"/>
            <a:t>Млекопитающее</a:t>
          </a:r>
        </a:p>
      </dsp:txBody>
      <dsp:txXfrm>
        <a:off x="519653" y="1816403"/>
        <a:ext cx="2237231" cy="871193"/>
      </dsp:txXfrm>
    </dsp:sp>
    <dsp:sp modelId="{8DB66811-4926-45BB-8412-38F478B3CB52}">
      <dsp:nvSpPr>
        <dsp:cNvPr id="0" name=""/>
        <dsp:cNvSpPr/>
      </dsp:nvSpPr>
      <dsp:spPr>
        <a:xfrm>
          <a:off x="35092" y="3272107"/>
          <a:ext cx="1457324" cy="9254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7C9E46-5BDF-4755-ADEC-F946A3CD9373}">
      <dsp:nvSpPr>
        <dsp:cNvPr id="0" name=""/>
        <dsp:cNvSpPr/>
      </dsp:nvSpPr>
      <dsp:spPr>
        <a:xfrm>
          <a:off x="197017" y="3425936"/>
          <a:ext cx="1457324" cy="92540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200" kern="1200" dirty="0"/>
            <a:t>Собака</a:t>
          </a:r>
        </a:p>
      </dsp:txBody>
      <dsp:txXfrm>
        <a:off x="224121" y="3453040"/>
        <a:ext cx="1403116" cy="871193"/>
      </dsp:txXfrm>
    </dsp:sp>
    <dsp:sp modelId="{85C50833-7D3C-427F-95D9-EDE9F06E3862}">
      <dsp:nvSpPr>
        <dsp:cNvPr id="0" name=""/>
        <dsp:cNvSpPr/>
      </dsp:nvSpPr>
      <dsp:spPr>
        <a:xfrm>
          <a:off x="1906796" y="3272107"/>
          <a:ext cx="1457324" cy="9254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D5D500-A6AF-449B-BCDD-D816668D0C25}">
      <dsp:nvSpPr>
        <dsp:cNvPr id="0" name=""/>
        <dsp:cNvSpPr/>
      </dsp:nvSpPr>
      <dsp:spPr>
        <a:xfrm>
          <a:off x="2068721" y="3425936"/>
          <a:ext cx="1457324" cy="92540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200" kern="1200" dirty="0"/>
            <a:t>Кошка</a:t>
          </a:r>
        </a:p>
      </dsp:txBody>
      <dsp:txXfrm>
        <a:off x="2095825" y="3453040"/>
        <a:ext cx="1403116" cy="871193"/>
      </dsp:txXfrm>
    </dsp:sp>
    <dsp:sp modelId="{3A6558B6-1F14-422D-9777-40D93BDABB70}">
      <dsp:nvSpPr>
        <dsp:cNvPr id="0" name=""/>
        <dsp:cNvSpPr/>
      </dsp:nvSpPr>
      <dsp:spPr>
        <a:xfrm>
          <a:off x="3562349" y="1635470"/>
          <a:ext cx="1457324" cy="9254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A9E4CF3-84F8-400F-B7B9-7A522634307D}">
      <dsp:nvSpPr>
        <dsp:cNvPr id="0" name=""/>
        <dsp:cNvSpPr/>
      </dsp:nvSpPr>
      <dsp:spPr>
        <a:xfrm>
          <a:off x="3724275" y="1789299"/>
          <a:ext cx="1457324" cy="92540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200" kern="1200" dirty="0"/>
            <a:t>Птица</a:t>
          </a:r>
        </a:p>
      </dsp:txBody>
      <dsp:txXfrm>
        <a:off x="3751379" y="1816403"/>
        <a:ext cx="1403116" cy="871193"/>
      </dsp:txXfrm>
    </dsp:sp>
    <dsp:sp modelId="{F22DB06A-7A73-46C6-B354-2BAB2D242E56}">
      <dsp:nvSpPr>
        <dsp:cNvPr id="0" name=""/>
        <dsp:cNvSpPr/>
      </dsp:nvSpPr>
      <dsp:spPr>
        <a:xfrm>
          <a:off x="3562349" y="3272107"/>
          <a:ext cx="1457324" cy="9254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876331-3EE4-484C-ACD2-8C41DA3DA095}">
      <dsp:nvSpPr>
        <dsp:cNvPr id="0" name=""/>
        <dsp:cNvSpPr/>
      </dsp:nvSpPr>
      <dsp:spPr>
        <a:xfrm>
          <a:off x="3724275" y="3425936"/>
          <a:ext cx="1457324" cy="92540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200" kern="1200" dirty="0"/>
            <a:t>Ястреб</a:t>
          </a:r>
        </a:p>
      </dsp:txBody>
      <dsp:txXfrm>
        <a:off x="3751379" y="3453040"/>
        <a:ext cx="1403116" cy="87119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782170-78E6-47DA-9E37-7AC29E4CF366}" type="datetimeFigureOut">
              <a:rPr lang="ru-RU" smtClean="0"/>
              <a:pPr/>
              <a:t>07.05.2025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D27560-579B-482E-BED7-036450DE1808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018945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cppreference.com/w/cpp/io/basic_iostream" TargetMode="External"/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cppreference.com/w/cpp/utility/variant" TargetMode="External"/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cppreference.com/w/cpp/utility/variant/monostate" TargetMode="External"/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ru.wikipedia.org/wiki/%D0%9F%D0%BE%D1%81%D0%B5%D1%82%D0%B8%D1%82%D0%B5%D0%BB%D1%8C_(%D1%88%D0%B0%D0%B1%D0%BB%D0%BE%D0%BD_%D0%BF%D1%80%D0%BE%D0%B5%D0%BA%D1%82%D0%B8%D1%80%D0%BE%D0%B2%D0%B0%D0%BD%D0%B8%D1%8F)" TargetMode="External"/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en.cppreference.com/w/cpp/utility/variant/visit" TargetMode="Externa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2A1285-F988-4153-B7C5-B887A867730D}" type="slidenum">
              <a:rPr lang="ru-RU" smtClean="0"/>
              <a:pPr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68555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Унаследованный от </a:t>
            </a:r>
            <a:r>
              <a:rPr lang="ru-RU" dirty="0" err="1">
                <a:solidFill>
                  <a:srgbClr val="EB5757"/>
                </a:solidFill>
                <a:effectLst/>
                <a:latin typeface="SFMono-Regular"/>
              </a:rPr>
              <a:t>Shape</a:t>
            </a:r>
            <a:r>
              <a:rPr lang="ru-RU" dirty="0"/>
              <a:t> класс </a:t>
            </a:r>
            <a:r>
              <a:rPr lang="ru-RU" dirty="0" err="1">
                <a:solidFill>
                  <a:srgbClr val="EB5757"/>
                </a:solidFill>
                <a:effectLst/>
                <a:latin typeface="SFMono-Regular"/>
              </a:rPr>
              <a:t>Circle</a:t>
            </a:r>
            <a:r>
              <a:rPr lang="ru-RU" dirty="0"/>
              <a:t> должен явно вызвать параметризованный конструктор родителя, передав ему нужное значение цвета: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477165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При публичном наследовании между классом-наследником и классом-родителем возникает отношение «является». При этом ссылки и указатели на дочерний класс могут неявно преобразовываться к ссылкам и указателям на родительский класс. Это позволяет наследнику сохранять интерфейс родителя — везде, где ожидается ссылка или указатель на родительский класс, можно использовать класс-наследник. 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371830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Рассмотрим эту возможность на примере иерархии классов </a:t>
            </a:r>
            <a:r>
              <a:rPr lang="ru-RU" dirty="0" err="1"/>
              <a:t>Person</a:t>
            </a:r>
            <a:r>
              <a:rPr lang="ru-RU" dirty="0"/>
              <a:t> и </a:t>
            </a:r>
            <a:r>
              <a:rPr lang="ru-RU" dirty="0" err="1"/>
              <a:t>Worker</a:t>
            </a:r>
            <a:r>
              <a:rPr lang="ru-RU" dirty="0"/>
              <a:t>: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93369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Совершеннолетний человек может прийти в ночной клуб, чтобы потанцевать:</a:t>
            </a:r>
          </a:p>
          <a:p>
            <a:r>
              <a:rPr lang="ru-RU" dirty="0"/>
              <a:t>Функция </a:t>
            </a:r>
            <a:r>
              <a:rPr lang="ru-RU" dirty="0" err="1"/>
              <a:t>VisitNightClub</a:t>
            </a:r>
            <a:r>
              <a:rPr lang="ru-RU" dirty="0"/>
              <a:t> зависит от общего типа </a:t>
            </a:r>
            <a:r>
              <a:rPr lang="ru-RU" dirty="0" err="1"/>
              <a:t>Person</a:t>
            </a:r>
            <a:r>
              <a:rPr lang="ru-RU" dirty="0"/>
              <a:t> и может принимать не только экземпляры класса </a:t>
            </a:r>
            <a:r>
              <a:rPr lang="ru-RU" dirty="0" err="1"/>
              <a:t>Person</a:t>
            </a:r>
            <a:r>
              <a:rPr lang="ru-RU" dirty="0"/>
              <a:t>, но и других классов, публично унаследованными от него. Таким образом, наследование способствует повторному использованию кода: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02492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Публичное наследование позволяет приводить тип ссылок и указателей, ссылающихся на экземпляры классов-наследников, вверх по иерархии классов и тем самым одинаково работать с наследниками через указатели и ссылки на родительский класс.</a:t>
            </a:r>
          </a:p>
          <a:p>
            <a:r>
              <a:rPr lang="ru-RU" dirty="0"/>
              <a:t>Благодаря этому можно в одном контейнере хранить указатели типа </a:t>
            </a:r>
            <a:r>
              <a:rPr lang="ru-RU" dirty="0" err="1"/>
              <a:t>Person</a:t>
            </a:r>
            <a:r>
              <a:rPr lang="ru-RU" dirty="0"/>
              <a:t>*, которые в действительности могут ссылаться на любой из его наследников:</a:t>
            </a:r>
          </a:p>
          <a:p>
            <a:r>
              <a:rPr lang="ru-RU" dirty="0"/>
              <a:t>В этом примере вектор указателей </a:t>
            </a:r>
            <a:r>
              <a:rPr lang="ru-RU" dirty="0" err="1">
                <a:solidFill>
                  <a:srgbClr val="EB5757"/>
                </a:solidFill>
                <a:effectLst/>
                <a:latin typeface="SFMono-Regular"/>
              </a:rPr>
              <a:t>people</a:t>
            </a:r>
            <a:r>
              <a:rPr lang="ru-RU" dirty="0"/>
              <a:t> можно сравнить с очередью посетителей в ночной клуб. В ней могут стоять разные люди вне зависимости от их профессиональной деятельности. Единственный критерий допуска для них — совершеннолетие.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97102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Рассмотрим, за счёт чего происходит преобразование типа ссылок и указателей вверх по иерархии классов. Внутри блока данных класса-наследника содержится порция данных класса-родителя. Например, в начале блока данных класса </a:t>
            </a:r>
            <a:r>
              <a:rPr lang="ru-RU" dirty="0" err="1">
                <a:solidFill>
                  <a:srgbClr val="EB5757"/>
                </a:solidFill>
                <a:effectLst/>
                <a:latin typeface="SFMono-Regular"/>
              </a:rPr>
              <a:t>Worker</a:t>
            </a:r>
            <a:r>
              <a:rPr lang="ru-RU" dirty="0"/>
              <a:t> может находиться блок данных его родителя, класса </a:t>
            </a:r>
            <a:r>
              <a:rPr lang="ru-RU" dirty="0" err="1">
                <a:solidFill>
                  <a:srgbClr val="EB5757"/>
                </a:solidFill>
                <a:effectLst/>
                <a:latin typeface="SFMono-Regular"/>
              </a:rPr>
              <a:t>Person</a:t>
            </a:r>
            <a:r>
              <a:rPr lang="ru-RU" dirty="0"/>
              <a:t>.</a:t>
            </a:r>
            <a:endParaRPr lang="en-US" dirty="0"/>
          </a:p>
          <a:p>
            <a:r>
              <a:rPr lang="ru-RU" dirty="0"/>
              <a:t>Благодаря одинаковому расположению полей </a:t>
            </a:r>
            <a:r>
              <a:rPr lang="ru-RU" dirty="0" err="1">
                <a:solidFill>
                  <a:srgbClr val="EB5757"/>
                </a:solidFill>
                <a:effectLst/>
                <a:latin typeface="SFMono-Regular"/>
              </a:rPr>
              <a:t>name</a:t>
            </a:r>
            <a:r>
              <a:rPr lang="ru-RU" dirty="0">
                <a:solidFill>
                  <a:srgbClr val="EB5757"/>
                </a:solidFill>
                <a:effectLst/>
                <a:latin typeface="SFMono-Regular"/>
              </a:rPr>
              <a:t>_</a:t>
            </a:r>
            <a:r>
              <a:rPr lang="ru-RU" dirty="0"/>
              <a:t> и </a:t>
            </a:r>
            <a:r>
              <a:rPr lang="ru-RU" dirty="0" err="1">
                <a:solidFill>
                  <a:srgbClr val="EB5757"/>
                </a:solidFill>
                <a:effectLst/>
                <a:latin typeface="SFMono-Regular"/>
              </a:rPr>
              <a:t>age</a:t>
            </a:r>
            <a:r>
              <a:rPr lang="ru-RU" dirty="0">
                <a:solidFill>
                  <a:srgbClr val="EB5757"/>
                </a:solidFill>
                <a:effectLst/>
                <a:latin typeface="SFMono-Regular"/>
              </a:rPr>
              <a:t>_</a:t>
            </a:r>
            <a:r>
              <a:rPr lang="ru-RU" dirty="0"/>
              <a:t> в самом классе </a:t>
            </a:r>
            <a:r>
              <a:rPr lang="ru-RU" dirty="0" err="1">
                <a:solidFill>
                  <a:srgbClr val="EB5757"/>
                </a:solidFill>
                <a:effectLst/>
                <a:latin typeface="SFMono-Regular"/>
              </a:rPr>
              <a:t>Person</a:t>
            </a:r>
            <a:r>
              <a:rPr lang="ru-RU" dirty="0"/>
              <a:t> и в его наследниках, функция </a:t>
            </a:r>
            <a:r>
              <a:rPr lang="ru-RU" dirty="0" err="1">
                <a:solidFill>
                  <a:srgbClr val="EB5757"/>
                </a:solidFill>
                <a:effectLst/>
                <a:latin typeface="SFMono-Regular"/>
              </a:rPr>
              <a:t>VisitNigthClub</a:t>
            </a:r>
            <a:r>
              <a:rPr lang="ru-RU" dirty="0"/>
              <a:t> может работать с </a:t>
            </a:r>
            <a:r>
              <a:rPr lang="ru-RU" dirty="0" err="1">
                <a:solidFill>
                  <a:srgbClr val="EB5757"/>
                </a:solidFill>
                <a:effectLst/>
                <a:latin typeface="SFMono-Regular"/>
              </a:rPr>
              <a:t>Person</a:t>
            </a:r>
            <a:r>
              <a:rPr lang="ru-RU" dirty="0"/>
              <a:t> и его наследниками через ссылку на базовый класс.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163371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Наследование позволяет наследникам не только использовать методы класса родителя, но и заменять их поведение на собственное.</a:t>
            </a:r>
          </a:p>
          <a:p>
            <a:r>
              <a:rPr lang="ru-RU" dirty="0"/>
              <a:t>Рассмотрим эту возможность на следующем примере: сделаем, чтобы Рабочий во время танца от восторга выкрикивал «‎Оп-па!»‎. При этом обычные экземпляры </a:t>
            </a:r>
            <a:r>
              <a:rPr lang="ru-RU" dirty="0" err="1"/>
              <a:t>Person</a:t>
            </a:r>
            <a:r>
              <a:rPr lang="ru-RU" dirty="0"/>
              <a:t> должны танцевать по-старому.</a:t>
            </a:r>
          </a:p>
          <a:p>
            <a:r>
              <a:rPr lang="ru-RU" dirty="0"/>
              <a:t>Метод класса-родителя, который может переопределять классы-наследники, в C++ должен быть объявлен виртуальным. Для этого используют ключевое слово </a:t>
            </a:r>
            <a:r>
              <a:rPr lang="ru-RU" dirty="0" err="1"/>
              <a:t>virtual</a:t>
            </a:r>
            <a:r>
              <a:rPr lang="ru-RU" dirty="0"/>
              <a:t>: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048121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Наследование позволяет наследникам не только использовать методы класса родителя, но и заменять их поведение на собственное.</a:t>
            </a:r>
          </a:p>
          <a:p>
            <a:r>
              <a:rPr lang="ru-RU" dirty="0"/>
              <a:t>Рассмотрим эту возможность на следующем примере: сделаем, чтобы Рабочий во время танца от восторга выкрикивал «‎Оп-па!»‎. При этом обычные экземпляры </a:t>
            </a:r>
            <a:r>
              <a:rPr lang="ru-RU" dirty="0" err="1"/>
              <a:t>Person</a:t>
            </a:r>
            <a:r>
              <a:rPr lang="ru-RU" dirty="0"/>
              <a:t> должны танцевать по-старому.</a:t>
            </a:r>
          </a:p>
          <a:p>
            <a:r>
              <a:rPr lang="ru-RU" dirty="0"/>
              <a:t>Метод класса-родителя, который может переопределять классы-наследники, в C++ должен быть объявлен виртуальным. Для этого используют ключевое слово </a:t>
            </a:r>
            <a:r>
              <a:rPr lang="ru-RU" dirty="0" err="1"/>
              <a:t>virtual</a:t>
            </a:r>
            <a:r>
              <a:rPr lang="ru-RU" dirty="0"/>
              <a:t>: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7225608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 классе-наследнике переопределяемый виртуальный метод объявляется со спецификатором </a:t>
            </a:r>
            <a:r>
              <a:rPr lang="ru-RU" b="1" dirty="0" err="1">
                <a:solidFill>
                  <a:srgbClr val="EB5757"/>
                </a:solidFill>
                <a:effectLst/>
                <a:latin typeface="SFMono-Regular"/>
              </a:rPr>
              <a:t>override</a:t>
            </a:r>
            <a:r>
              <a:rPr lang="ru-RU" dirty="0"/>
              <a:t>. При необходимости внутри метода класса-наследника можно вызвать реализацию метода родительского класса, написав перед именем вызываемого метода </a:t>
            </a:r>
            <a:r>
              <a:rPr lang="ru-RU" dirty="0" err="1">
                <a:solidFill>
                  <a:srgbClr val="EB5757"/>
                </a:solidFill>
                <a:effectLst/>
                <a:latin typeface="SFMono-Regular"/>
              </a:rPr>
              <a:t>ИмяКлассаРодителя</a:t>
            </a:r>
            <a:r>
              <a:rPr lang="ru-RU" dirty="0">
                <a:solidFill>
                  <a:srgbClr val="EB5757"/>
                </a:solidFill>
                <a:effectLst/>
                <a:latin typeface="SFMono-Regular"/>
              </a:rPr>
              <a:t>::</a:t>
            </a:r>
            <a:r>
              <a:rPr lang="ru-RU" dirty="0"/>
              <a:t>. В нашем случае прежде чем выкрикнуть «‎Оп-па!»‎, рабочий вызывает реализацию метода </a:t>
            </a:r>
            <a:r>
              <a:rPr lang="ru-RU" dirty="0" err="1">
                <a:solidFill>
                  <a:srgbClr val="EB5757"/>
                </a:solidFill>
                <a:effectLst/>
                <a:latin typeface="SFMono-Regular"/>
              </a:rPr>
              <a:t>Dance</a:t>
            </a:r>
            <a:r>
              <a:rPr lang="ru-RU" dirty="0"/>
              <a:t> класса </a:t>
            </a:r>
            <a:r>
              <a:rPr lang="ru-RU" dirty="0" err="1">
                <a:solidFill>
                  <a:srgbClr val="EB5757"/>
                </a:solidFill>
                <a:effectLst/>
                <a:latin typeface="SFMono-Regular"/>
              </a:rPr>
              <a:t>Person</a:t>
            </a:r>
            <a:r>
              <a:rPr lang="ru-RU" dirty="0"/>
              <a:t>, чтобы рабочий станцевал как обычный человек: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6674628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Благодаря тому, что метод </a:t>
            </a:r>
            <a:r>
              <a:rPr lang="ru-RU" dirty="0" err="1">
                <a:solidFill>
                  <a:srgbClr val="EB5757"/>
                </a:solidFill>
                <a:effectLst/>
                <a:latin typeface="SFMono-Regular"/>
              </a:rPr>
              <a:t>Dance</a:t>
            </a:r>
            <a:r>
              <a:rPr lang="ru-RU" dirty="0"/>
              <a:t> виртуальный, при его вызове даже с использованием ссылки на базовый класс будет вызвана реализация класса наследника:</a:t>
            </a:r>
            <a:endParaRPr lang="en-US" dirty="0"/>
          </a:p>
          <a:p>
            <a:r>
              <a:rPr lang="ru-RU" dirty="0"/>
              <a:t>Теперь в ночном клубе </a:t>
            </a:r>
            <a:r>
              <a:rPr lang="ru-RU" dirty="0" err="1">
                <a:solidFill>
                  <a:srgbClr val="EB5757"/>
                </a:solidFill>
                <a:effectLst/>
                <a:latin typeface="SFMono-Regular"/>
              </a:rPr>
              <a:t>Person</a:t>
            </a:r>
            <a:r>
              <a:rPr lang="ru-RU" dirty="0"/>
              <a:t> и </a:t>
            </a:r>
            <a:r>
              <a:rPr lang="ru-RU" dirty="0" err="1">
                <a:solidFill>
                  <a:srgbClr val="EB5757"/>
                </a:solidFill>
                <a:effectLst/>
                <a:latin typeface="SFMono-Regular"/>
              </a:rPr>
              <a:t>Worker</a:t>
            </a:r>
            <a:r>
              <a:rPr lang="ru-RU" dirty="0"/>
              <a:t> будут танцевать по-разному: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942060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Рассмотрим программу, которая имеет дело с сущностями Программист и Рабочий, представленными классами </a:t>
            </a:r>
            <a:r>
              <a:rPr lang="ru-RU" dirty="0" err="1"/>
              <a:t>Programmer</a:t>
            </a:r>
            <a:r>
              <a:rPr lang="ru-RU" dirty="0"/>
              <a:t> и </a:t>
            </a:r>
            <a:r>
              <a:rPr lang="ru-RU" dirty="0" err="1"/>
              <a:t>Worker</a:t>
            </a:r>
            <a:r>
              <a:rPr lang="ru-RU" dirty="0"/>
              <a:t> соответственно. Программисты владеют языками программирования, а рабочие — специальностями. И те и другие имеют имя, возраст и пол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970089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Возможность работы с разными реализациями через один и тот же интерфейс называется полиморфизм. В данном случае речь идёт о полиморфизме времени выполнения: реализация вызываемого метода выбирается во время работы программы. С другим вариантом полиморфизма — полиморфизмом времени компиляции — вы сталкивались, когда использовали перегрузку функций.</a:t>
            </a:r>
          </a:p>
          <a:p>
            <a:r>
              <a:rPr lang="ru-RU" dirty="0"/>
              <a:t>Для корректной работы полиморфизма времени выполнения нужно, чтобы метод родительского класса, который можно переопределить в наследниках, был объявлен виртуальным. Только в этом случае компилятор будет знать, что у этого метода возможны несколько реализаций в классах наследниках. Тогда компилятор поместит в объект дополнительную информацию, которая позволит во время выполнения вызвать верную реализацию метода.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26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486811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Не менее важно в методе наследника указывать спецификатор </a:t>
            </a:r>
            <a:r>
              <a:rPr lang="ru-RU" dirty="0" err="1"/>
              <a:t>override</a:t>
            </a:r>
            <a:r>
              <a:rPr lang="ru-RU" dirty="0"/>
              <a:t> у переопределяемого метода. Во-первых, при чтении кода будет видно, что данный метод переопределяет метод класса-родителя. Во-вторых, </a:t>
            </a:r>
            <a:r>
              <a:rPr lang="ru-RU" dirty="0" err="1"/>
              <a:t>override</a:t>
            </a:r>
            <a:r>
              <a:rPr lang="ru-RU" dirty="0"/>
              <a:t> требует, чтобы в одном из родительских классов был виртуальный метод с идентичной сигнатурой. Это позволяет обнаружить ошибку, описанную далее.</a:t>
            </a:r>
          </a:p>
          <a:p>
            <a:r>
              <a:rPr lang="ru-RU" dirty="0"/>
              <a:t>Если метод </a:t>
            </a:r>
            <a:r>
              <a:rPr lang="ru-RU" dirty="0" err="1"/>
              <a:t>Person</a:t>
            </a:r>
            <a:r>
              <a:rPr lang="ru-RU" dirty="0"/>
              <a:t>::</a:t>
            </a:r>
            <a:r>
              <a:rPr lang="ru-RU" dirty="0" err="1"/>
              <a:t>Dance</a:t>
            </a:r>
            <a:r>
              <a:rPr lang="ru-RU" dirty="0"/>
              <a:t> не объявить виртуальным, метод </a:t>
            </a:r>
            <a:r>
              <a:rPr lang="ru-RU" dirty="0" err="1"/>
              <a:t>Dance</a:t>
            </a:r>
            <a:r>
              <a:rPr lang="ru-RU" dirty="0"/>
              <a:t> класса </a:t>
            </a:r>
            <a:r>
              <a:rPr lang="ru-RU" dirty="0" err="1"/>
              <a:t>Worker</a:t>
            </a:r>
            <a:r>
              <a:rPr lang="ru-RU" dirty="0"/>
              <a:t> лишь скроет одноимённый метод родителя: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28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0342558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Результат вызова </a:t>
            </a:r>
            <a:r>
              <a:rPr lang="ru-RU" dirty="0" err="1"/>
              <a:t>невиртуального</a:t>
            </a:r>
            <a:r>
              <a:rPr lang="ru-RU" dirty="0"/>
              <a:t> метода </a:t>
            </a:r>
            <a:r>
              <a:rPr lang="ru-RU" dirty="0" err="1">
                <a:solidFill>
                  <a:srgbClr val="EB5757"/>
                </a:solidFill>
                <a:effectLst/>
                <a:latin typeface="SFMono-Regular"/>
              </a:rPr>
              <a:t>Dance</a:t>
            </a:r>
            <a:r>
              <a:rPr lang="ru-RU" dirty="0"/>
              <a:t> у одного и того же объекта будет зависеть от типа ссылки или указателя на объект, которые используются для вызова метода.</a:t>
            </a:r>
          </a:p>
          <a:p>
            <a:r>
              <a:rPr lang="ru-RU" dirty="0"/>
              <a:t>Внутри функции </a:t>
            </a:r>
            <a:r>
              <a:rPr lang="en-US" dirty="0" err="1">
                <a:solidFill>
                  <a:srgbClr val="EB5757"/>
                </a:solidFill>
                <a:effectLst/>
                <a:latin typeface="SFMono-Regular"/>
              </a:rPr>
              <a:t>VisitNightClub</a:t>
            </a:r>
            <a:r>
              <a:rPr lang="en-US" dirty="0"/>
              <a:t> </a:t>
            </a:r>
            <a:r>
              <a:rPr lang="ru-RU" dirty="0"/>
              <a:t>переменная </a:t>
            </a:r>
            <a:r>
              <a:rPr lang="en-US" dirty="0">
                <a:solidFill>
                  <a:srgbClr val="EB5757"/>
                </a:solidFill>
                <a:effectLst/>
                <a:latin typeface="SFMono-Regular"/>
              </a:rPr>
              <a:t>person</a:t>
            </a:r>
            <a:r>
              <a:rPr lang="en-US" dirty="0"/>
              <a:t> </a:t>
            </a:r>
            <a:r>
              <a:rPr lang="ru-RU" dirty="0"/>
              <a:t>будет ссылкой на </a:t>
            </a:r>
            <a:r>
              <a:rPr lang="en-US" dirty="0">
                <a:solidFill>
                  <a:srgbClr val="EB5757"/>
                </a:solidFill>
                <a:effectLst/>
                <a:latin typeface="SFMono-Regular"/>
              </a:rPr>
              <a:t>Person</a:t>
            </a:r>
            <a:r>
              <a:rPr lang="en-US" dirty="0"/>
              <a:t>, </a:t>
            </a:r>
            <a:r>
              <a:rPr lang="ru-RU" dirty="0"/>
              <a:t>поэтому будет вызван метод </a:t>
            </a:r>
            <a:r>
              <a:rPr lang="en-US" dirty="0">
                <a:solidFill>
                  <a:srgbClr val="EB5757"/>
                </a:solidFill>
                <a:effectLst/>
                <a:latin typeface="SFMono-Regular"/>
              </a:rPr>
              <a:t>Person::Dance</a:t>
            </a:r>
            <a:r>
              <a:rPr lang="en-US" dirty="0"/>
              <a:t>. </a:t>
            </a:r>
            <a:r>
              <a:rPr lang="ru-RU" dirty="0"/>
              <a:t>Внутри функции </a:t>
            </a:r>
            <a:r>
              <a:rPr lang="en-US" dirty="0">
                <a:solidFill>
                  <a:srgbClr val="EB5757"/>
                </a:solidFill>
                <a:effectLst/>
                <a:latin typeface="SFMono-Regular"/>
              </a:rPr>
              <a:t>main</a:t>
            </a:r>
            <a:r>
              <a:rPr lang="en-US" dirty="0"/>
              <a:t> </a:t>
            </a:r>
            <a:r>
              <a:rPr lang="ru-RU" dirty="0"/>
              <a:t>компилятор знает реальный тип переменной </a:t>
            </a:r>
            <a:r>
              <a:rPr lang="en-US" dirty="0">
                <a:solidFill>
                  <a:srgbClr val="EB5757"/>
                </a:solidFill>
                <a:effectLst/>
                <a:latin typeface="SFMono-Regular"/>
              </a:rPr>
              <a:t>worker</a:t>
            </a:r>
            <a:r>
              <a:rPr lang="en-US" dirty="0"/>
              <a:t>, </a:t>
            </a:r>
            <a:r>
              <a:rPr lang="ru-RU" dirty="0"/>
              <a:t>поэтому будет вызван метод </a:t>
            </a:r>
            <a:r>
              <a:rPr lang="en-US" dirty="0">
                <a:solidFill>
                  <a:srgbClr val="EB5757"/>
                </a:solidFill>
                <a:effectLst/>
                <a:latin typeface="SFMono-Regular"/>
              </a:rPr>
              <a:t>Worker::Dance</a:t>
            </a:r>
            <a:r>
              <a:rPr lang="en-US" dirty="0"/>
              <a:t>: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29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1891268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Эту ошибку можно обнаружить во время компиляции, указав спецификатор </a:t>
            </a:r>
            <a:r>
              <a:rPr lang="ru-RU" dirty="0" err="1"/>
              <a:t>override</a:t>
            </a:r>
            <a:r>
              <a:rPr lang="ru-RU" dirty="0"/>
              <a:t> у метода </a:t>
            </a:r>
            <a:r>
              <a:rPr lang="ru-RU" dirty="0" err="1"/>
              <a:t>Worker</a:t>
            </a:r>
            <a:r>
              <a:rPr lang="ru-RU" dirty="0"/>
              <a:t>::</a:t>
            </a:r>
            <a:r>
              <a:rPr lang="ru-RU" dirty="0" err="1"/>
              <a:t>Dance</a:t>
            </a:r>
            <a:r>
              <a:rPr lang="ru-RU" dirty="0"/>
              <a:t>. В этом случае компилятор выдал бы ошибку при попытке переопределить </a:t>
            </a:r>
            <a:r>
              <a:rPr lang="ru-RU" dirty="0" err="1"/>
              <a:t>невиртуальный</a:t>
            </a:r>
            <a:r>
              <a:rPr lang="ru-RU" dirty="0"/>
              <a:t> метод.</a:t>
            </a:r>
          </a:p>
          <a:p>
            <a:r>
              <a:rPr lang="ru-RU" dirty="0"/>
              <a:t>По умолчанию в C++ методы класса </a:t>
            </a:r>
            <a:r>
              <a:rPr lang="ru-RU" dirty="0" err="1"/>
              <a:t>невиртуальные</a:t>
            </a:r>
            <a:r>
              <a:rPr lang="ru-RU" dirty="0"/>
              <a:t>, так как их вызов проще и быстрее вызова виртуальных методов. Кроме того, объект без виртуальных методов занимает меньше места в памяти. Это соответствует философии C++: «Вы не платите за те функции языка, которые не используете».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30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7025182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Подведём итоги.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/>
              <a:t>Объявляйте метод родительского класса виртуальным, если нужно дать подклассам переопределять реализацию этого метода. В дочерних классах используйте спецификатор </a:t>
            </a:r>
            <a:r>
              <a:rPr lang="ru-RU" dirty="0" err="1"/>
              <a:t>override</a:t>
            </a:r>
            <a:r>
              <a:rPr lang="ru-RU" dirty="0"/>
              <a:t>, когда метод переопределяет реализацию родителя.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/>
              <a:t>Если возможность переопределения метода в подклассах не требуется, не объявляйте метод виртуальным, а в классах наследниках не используйте методов с таким же именем.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/>
              <a:t>Метод класса, который объявлен виртуальным в родительском классе, остаётся виртуальным и во всех его наследниках.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31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6888348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Публичные данные и методы класса формируют его интерфейс и доступны как самому классу, так и коду за его пределами. Приватные данные и методы формируют реализацию класса и доступны внутри самого класса. При этом члены-данные класса часто объявляются приватными, что позволяет поддерживать состояние класса в согласованном виде — никто, кроме самого класса, не может изменить его состояние и нарушить согласованность данных.</a:t>
            </a:r>
          </a:p>
          <a:p>
            <a:r>
              <a:rPr lang="ru-RU" dirty="0"/>
              <a:t>Так приватная область класса оказывается скрытой от всего внешнего мира, включая наследников. В ряде случаев это может оказаться неудобным.</a:t>
            </a:r>
          </a:p>
          <a:p>
            <a:r>
              <a:rPr lang="ru-RU" dirty="0"/>
              <a:t>Вы уже умеете обращаться со спецификаторами доступа </a:t>
            </a:r>
            <a:r>
              <a:rPr lang="ru-RU" dirty="0" err="1"/>
              <a:t>public</a:t>
            </a:r>
            <a:r>
              <a:rPr lang="ru-RU" dirty="0"/>
              <a:t> и </a:t>
            </a:r>
            <a:r>
              <a:rPr lang="ru-RU" dirty="0" err="1"/>
              <a:t>private</a:t>
            </a:r>
            <a:r>
              <a:rPr lang="ru-RU" dirty="0"/>
              <a:t>, которые разграничивают права доступа к данным и методам класса. Вы познакомитесь со спецификатором доступа </a:t>
            </a:r>
            <a:r>
              <a:rPr lang="ru-RU" dirty="0" err="1"/>
              <a:t>protected</a:t>
            </a:r>
            <a:r>
              <a:rPr lang="ru-RU" dirty="0"/>
              <a:t>. Благодаря ему дочерние классы смогут обращаться к данным и методам своего родителя.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33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5577464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Рассмотрим уже знакомую иерархию классов </a:t>
            </a:r>
            <a:r>
              <a:rPr lang="ru-RU" dirty="0" err="1"/>
              <a:t>Person</a:t>
            </a:r>
            <a:r>
              <a:rPr lang="ru-RU" dirty="0"/>
              <a:t> и </a:t>
            </a:r>
            <a:r>
              <a:rPr lang="ru-RU" dirty="0" err="1"/>
              <a:t>Worker</a:t>
            </a:r>
            <a:r>
              <a:rPr lang="ru-RU" dirty="0"/>
              <a:t>. Добавим в класс </a:t>
            </a:r>
            <a:r>
              <a:rPr lang="ru-RU" dirty="0" err="1"/>
              <a:t>Person</a:t>
            </a:r>
            <a:r>
              <a:rPr lang="ru-RU" dirty="0"/>
              <a:t> приватное поле </a:t>
            </a:r>
            <a:r>
              <a:rPr lang="ru-RU" dirty="0" err="1"/>
              <a:t>satisfaction</a:t>
            </a:r>
            <a:r>
              <a:rPr lang="ru-RU" dirty="0"/>
              <a:t>_, хранящее уровень удовлетворённости. Во время танца уровень удовлетворённости будет увеличиваться: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34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7329968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От заказчика поступили следующие требования: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/>
              <a:t>Рабочие в возрасте от 30 до 40 лет должны во время танца восклицать «Оп-па!», а их уровень удовлетворения должен увеличиваться на два пункта вместо одного.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/>
              <a:t>Работа уменьшает уровень удовлетворения рабочего на один пункт.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/>
              <a:t>Пользователи класса </a:t>
            </a:r>
            <a:r>
              <a:rPr lang="ru-RU" dirty="0" err="1"/>
              <a:t>Person</a:t>
            </a:r>
            <a:r>
              <a:rPr lang="ru-RU" dirty="0"/>
              <a:t> имеют доступ к значению удовлетворённости только на чтение.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35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1063376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Чтобы реализовать требования заказчика, классу </a:t>
            </a:r>
            <a:r>
              <a:rPr lang="ru-RU" dirty="0" err="1"/>
              <a:t>Worker</a:t>
            </a:r>
            <a:r>
              <a:rPr lang="ru-RU" dirty="0"/>
              <a:t> нужен доступ к полю </a:t>
            </a:r>
            <a:r>
              <a:rPr lang="ru-RU" dirty="0" err="1"/>
              <a:t>satisfaction</a:t>
            </a:r>
            <a:r>
              <a:rPr lang="ru-RU" dirty="0"/>
              <a:t>_ своего родителя. Можно было бы объявить класс </a:t>
            </a:r>
            <a:r>
              <a:rPr lang="ru-RU" dirty="0" err="1"/>
              <a:t>Worker</a:t>
            </a:r>
            <a:r>
              <a:rPr lang="ru-RU" dirty="0"/>
              <a:t> другом класса </a:t>
            </a:r>
            <a:r>
              <a:rPr lang="ru-RU" dirty="0" err="1"/>
              <a:t>Person</a:t>
            </a:r>
            <a:r>
              <a:rPr lang="ru-RU" dirty="0"/>
              <a:t>, но это даст Рабочему доступ ко всем приватным полям Человека, а не только к </a:t>
            </a:r>
            <a:r>
              <a:rPr lang="ru-RU" dirty="0" err="1"/>
              <a:t>satisfaction</a:t>
            </a:r>
            <a:r>
              <a:rPr lang="ru-RU" dirty="0"/>
              <a:t>_. Кроме того, придётся каждый раз вносить изменения в класс </a:t>
            </a:r>
            <a:r>
              <a:rPr lang="ru-RU" dirty="0" err="1"/>
              <a:t>Person</a:t>
            </a:r>
            <a:r>
              <a:rPr lang="ru-RU" dirty="0"/>
              <a:t>, если другие его наследники тоже захотят изменять уровень удовлетворённости.</a:t>
            </a:r>
          </a:p>
          <a:p>
            <a:r>
              <a:rPr lang="ru-RU" dirty="0"/>
              <a:t>В C++ есть ещё один спецификатор доступа, {{</a:t>
            </a:r>
            <a:r>
              <a:rPr lang="ru-RU" dirty="0" err="1"/>
              <a:t>protected</a:t>
            </a:r>
            <a:r>
              <a:rPr lang="ru-RU" dirty="0"/>
              <a:t> }}[</a:t>
            </a:r>
            <a:r>
              <a:rPr lang="ru-RU" dirty="0" err="1"/>
              <a:t>be_translate_cpp_protected</a:t>
            </a:r>
            <a:r>
              <a:rPr lang="ru-RU" dirty="0"/>
              <a:t>], который обретает смысл при использовании наследования. Данные и методы, объявленные с этим спецификатором, становятся доступны не только самому классу, но и его наследникам. Остальной код к ним доступа не имеет.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36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3959578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Если поле </a:t>
            </a:r>
            <a:r>
              <a:rPr lang="ru-RU" dirty="0" err="1">
                <a:solidFill>
                  <a:srgbClr val="EB5757"/>
                </a:solidFill>
                <a:effectLst/>
                <a:latin typeface="SFMono-Regular"/>
              </a:rPr>
              <a:t>Person</a:t>
            </a:r>
            <a:r>
              <a:rPr lang="ru-RU" dirty="0">
                <a:solidFill>
                  <a:srgbClr val="EB5757"/>
                </a:solidFill>
                <a:effectLst/>
                <a:latin typeface="SFMono-Regular"/>
              </a:rPr>
              <a:t>::</a:t>
            </a:r>
            <a:r>
              <a:rPr lang="ru-RU" dirty="0" err="1">
                <a:solidFill>
                  <a:srgbClr val="EB5757"/>
                </a:solidFill>
                <a:effectLst/>
                <a:latin typeface="SFMono-Regular"/>
              </a:rPr>
              <a:t>satisfaction</a:t>
            </a:r>
            <a:r>
              <a:rPr lang="ru-RU" dirty="0">
                <a:solidFill>
                  <a:srgbClr val="EB5757"/>
                </a:solidFill>
                <a:effectLst/>
                <a:latin typeface="SFMono-Regular"/>
              </a:rPr>
              <a:t>_</a:t>
            </a:r>
            <a:r>
              <a:rPr lang="ru-RU" dirty="0"/>
              <a:t> объявить защищённым, оно станет доступно дочернему классу </a:t>
            </a:r>
            <a:r>
              <a:rPr lang="ru-RU" dirty="0" err="1">
                <a:solidFill>
                  <a:srgbClr val="EB5757"/>
                </a:solidFill>
                <a:effectLst/>
                <a:latin typeface="SFMono-Regular"/>
              </a:rPr>
              <a:t>Worker</a:t>
            </a:r>
            <a:r>
              <a:rPr lang="ru-RU" dirty="0"/>
              <a:t>: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Сделав поле </a:t>
            </a:r>
            <a:r>
              <a:rPr lang="ru-RU" dirty="0" err="1">
                <a:solidFill>
                  <a:srgbClr val="EB5757"/>
                </a:solidFill>
                <a:effectLst/>
                <a:latin typeface="SFMono-Regular"/>
              </a:rPr>
              <a:t>satisfaction</a:t>
            </a:r>
            <a:r>
              <a:rPr lang="ru-RU" dirty="0">
                <a:solidFill>
                  <a:srgbClr val="EB5757"/>
                </a:solidFill>
                <a:effectLst/>
                <a:latin typeface="SFMono-Regular"/>
              </a:rPr>
              <a:t>_</a:t>
            </a:r>
            <a:r>
              <a:rPr lang="ru-RU" dirty="0"/>
              <a:t> защищённым, мы слегка нарушили инкапсуляцию класса </a:t>
            </a:r>
            <a:r>
              <a:rPr lang="ru-RU" dirty="0" err="1">
                <a:solidFill>
                  <a:srgbClr val="EB5757"/>
                </a:solidFill>
                <a:effectLst/>
                <a:latin typeface="SFMono-Regular"/>
              </a:rPr>
              <a:t>Person</a:t>
            </a:r>
            <a:r>
              <a:rPr lang="ru-RU" dirty="0"/>
              <a:t> — к состоянию Человека кроме него самого теперь имеют доступ его наследники. Если в будущем вы захотите от этого поля избавиться или изменить его тип, потребуется внести изменения во все подклассы, которые с этим полем напрямую взаимодействуют.</a:t>
            </a:r>
            <a:endParaRPr lang="en-US" dirty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37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116267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 этом примере </a:t>
            </a:r>
            <a:r>
              <a:rPr lang="ru-RU" dirty="0" err="1"/>
              <a:t>Programmer</a:t>
            </a:r>
            <a:r>
              <a:rPr lang="ru-RU" dirty="0"/>
              <a:t> и </a:t>
            </a:r>
            <a:r>
              <a:rPr lang="ru-RU" dirty="0" err="1"/>
              <a:t>Worker</a:t>
            </a:r>
            <a:r>
              <a:rPr lang="ru-RU" dirty="0"/>
              <a:t> имеют одинаковый набор данных и методов, которые есть у людей вне зависимости от их рода деятельности: имя, возраст, пол. В то же время представленные классы имеют специфичные для конкретных профессий данные и методы: программист владеет языками программирования, а рабочий — одной или несколькими специализациями.</a:t>
            </a:r>
          </a:p>
          <a:p>
            <a:r>
              <a:rPr lang="ru-RU" dirty="0"/>
              <a:t>При попытке установить, как друг с другом связаны Программист и Рабочий, выяснится, что знакомые вам виды отношений к ним не подходят. Эти классы друг с другом никак не связаны. Кроме того, есть потребность добавить ещё одну сущность, обобщающую Программистов и Рабочих. И такой сущностью является класс </a:t>
            </a:r>
            <a:r>
              <a:rPr lang="ru-RU" dirty="0" err="1"/>
              <a:t>Person</a:t>
            </a:r>
            <a:r>
              <a:rPr lang="ru-RU" dirty="0"/>
              <a:t>.</a:t>
            </a:r>
          </a:p>
          <a:p>
            <a:r>
              <a:rPr lang="ru-RU" dirty="0"/>
              <a:t>Здесь мы сталкиваемся с новым видом отношений между классами — «является». И рабочий, и программист «являются» людьми. Всё, что верно для людей, верно и для рабочих, и для программистов. У людей есть имя, пол и возраст. Рабочий и программист сохраняют эти свойства, добавляя к ним свои данные и методы.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8734091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На диаграмме классов защищённые данные и методы помечаются символом #: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38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9253415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Если вы не единственный пользователь класса </a:t>
            </a:r>
            <a:r>
              <a:rPr lang="ru-RU" dirty="0" err="1">
                <a:solidFill>
                  <a:srgbClr val="EB5757"/>
                </a:solidFill>
                <a:effectLst/>
                <a:latin typeface="SFMono-Regular"/>
              </a:rPr>
              <a:t>Person</a:t>
            </a:r>
            <a:r>
              <a:rPr lang="ru-RU" dirty="0"/>
              <a:t>, </a:t>
            </a:r>
            <a:r>
              <a:rPr lang="ru-RU" dirty="0">
                <a:effectLst/>
              </a:rPr>
              <a:t>лучше сделать члены-данные базового класса</a:t>
            </a:r>
            <a:r>
              <a:rPr lang="ru-RU" dirty="0"/>
              <a:t> приватными и для доступа к состоянию использовать защищённые </a:t>
            </a:r>
            <a:r>
              <a:rPr lang="ru-RU" dirty="0" err="1"/>
              <a:t>set</a:t>
            </a:r>
            <a:r>
              <a:rPr lang="ru-RU" dirty="0"/>
              <a:t>-методы. Так будет легче защитить код дочерних классов от возможных изменений базового класса: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39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8299628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Особое применение в C++ имеет защищённый конструктор. Этот конструктор будет доступен лишь классам-наследникам, поэтому</a:t>
            </a:r>
            <a:r>
              <a:rPr lang="ru-RU" dirty="0">
                <a:effectLst/>
              </a:rPr>
              <a:t>,</a:t>
            </a:r>
            <a:r>
              <a:rPr lang="ru-RU" dirty="0"/>
              <a:t> используя его, создать экземпляр класса не получится. Объявив конструкторы родительского класса защищёнными, можно запретить создание экземпляров этого класса и вместо этого создавать экземпляры его классов-наследников.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41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732266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Например, не имеет особого смысла создавать в программе экземпляры класса </a:t>
            </a:r>
            <a:r>
              <a:rPr lang="ru-RU" dirty="0" err="1">
                <a:solidFill>
                  <a:srgbClr val="EB5757"/>
                </a:solidFill>
                <a:effectLst/>
                <a:latin typeface="SFMono-Regular"/>
              </a:rPr>
              <a:t>Shape</a:t>
            </a:r>
            <a:r>
              <a:rPr lang="ru-RU" dirty="0"/>
              <a:t>, так как этот класс представляет из себя слишком абстрактную сущность. Объявив конструктор </a:t>
            </a:r>
            <a:r>
              <a:rPr lang="ru-RU" dirty="0" err="1">
                <a:solidFill>
                  <a:srgbClr val="EB5757"/>
                </a:solidFill>
                <a:effectLst/>
                <a:latin typeface="SFMono-Regular"/>
              </a:rPr>
              <a:t>Shape</a:t>
            </a:r>
            <a:r>
              <a:rPr lang="ru-RU" dirty="0"/>
              <a:t> защищённым, в программе можно будет создавать лишь экземпляры конкретных фигур, таких как окружности и прямоугольники: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42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6970422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В C++ для удаления объектов, которые созданы в динамической памяти с использованием оператора </a:t>
            </a:r>
            <a:r>
              <a:rPr lang="ru-RU" dirty="0" err="1">
                <a:solidFill>
                  <a:srgbClr val="EB5757"/>
                </a:solidFill>
                <a:effectLst/>
                <a:latin typeface="SFMono-Regular"/>
              </a:rPr>
              <a:t>new</a:t>
            </a:r>
            <a:r>
              <a:rPr lang="ru-RU" dirty="0"/>
              <a:t>, служит оператор </a:t>
            </a:r>
            <a:r>
              <a:rPr lang="ru-RU" dirty="0" err="1">
                <a:solidFill>
                  <a:srgbClr val="EB5757"/>
                </a:solidFill>
                <a:effectLst/>
                <a:latin typeface="SFMono-Regular"/>
              </a:rPr>
              <a:t>delete</a:t>
            </a:r>
            <a:r>
              <a:rPr lang="ru-RU" dirty="0"/>
              <a:t>. Помимо освобождения памяти, занимаемой объектом, он предварительно выполняет вызов деструктора удаляемого объекта:</a:t>
            </a:r>
          </a:p>
          <a:p>
            <a:endParaRPr lang="en-US" dirty="0"/>
          </a:p>
          <a:p>
            <a:r>
              <a:rPr lang="ru-RU" dirty="0"/>
              <a:t>При публичном наследовании указатели и ссылки на дочерние классы могут приводиться к указателям и ссылкам на класс-родитель. Это даёт возможность единообразно взаимодействовать с подклассами, используя ссылку или указатель на их общего родителя: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44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9411933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ru-RU" dirty="0"/>
              <a:t>❌Программа упадёт.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/>
              <a:t>❌Объект </a:t>
            </a:r>
            <a:r>
              <a:rPr lang="ru-RU" dirty="0" err="1"/>
              <a:t>Circle</a:t>
            </a:r>
            <a:r>
              <a:rPr lang="ru-RU" dirty="0"/>
              <a:t> будет удалён без проблем.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/>
              <a:t>❌Вызовется только деструктор класса </a:t>
            </a:r>
            <a:r>
              <a:rPr lang="ru-RU" dirty="0" err="1"/>
              <a:t>Shape</a:t>
            </a:r>
            <a:r>
              <a:rPr lang="ru-RU" dirty="0"/>
              <a:t>, а деструктор </a:t>
            </a:r>
            <a:r>
              <a:rPr lang="ru-RU" dirty="0" err="1"/>
              <a:t>Circle</a:t>
            </a:r>
            <a:r>
              <a:rPr lang="ru-RU" dirty="0"/>
              <a:t> вызван не будет.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/>
              <a:t>✅Надо смотреть, как объявлен деструктор класса </a:t>
            </a:r>
            <a:r>
              <a:rPr lang="ru-RU" dirty="0" err="1"/>
              <a:t>Shape</a:t>
            </a:r>
            <a:r>
              <a:rPr lang="ru-RU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ru-RU" dirty="0"/>
          </a:p>
          <a:p>
            <a:r>
              <a:rPr lang="ru-RU" dirty="0"/>
              <a:t>Ответ на этот вопрос зависит от того, какой у класса </a:t>
            </a:r>
            <a:r>
              <a:rPr lang="ru-RU" dirty="0" err="1">
                <a:solidFill>
                  <a:srgbClr val="EB5757"/>
                </a:solidFill>
                <a:effectLst/>
                <a:latin typeface="SFMono-Regular"/>
              </a:rPr>
              <a:t>Shape</a:t>
            </a:r>
            <a:r>
              <a:rPr lang="ru-RU" dirty="0"/>
              <a:t> деструктор: виртуальный или </a:t>
            </a:r>
            <a:r>
              <a:rPr lang="ru-RU" dirty="0" err="1"/>
              <a:t>невиртуальный</a:t>
            </a:r>
            <a:r>
              <a:rPr lang="ru-RU" dirty="0"/>
              <a:t>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45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8866867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Когда оператор </a:t>
            </a:r>
            <a:r>
              <a:rPr lang="ru-RU" dirty="0" err="1">
                <a:solidFill>
                  <a:srgbClr val="EB5757"/>
                </a:solidFill>
                <a:effectLst/>
                <a:latin typeface="SFMono-Regular"/>
              </a:rPr>
              <a:t>delete</a:t>
            </a:r>
            <a:r>
              <a:rPr lang="ru-RU" dirty="0"/>
              <a:t> удаляет экземпляр класса-наследника через указатель на родительский класс, деструктор родителя должен быть виртуальным. В противном случае вызов оператора </a:t>
            </a:r>
            <a:r>
              <a:rPr lang="ru-RU" dirty="0" err="1">
                <a:solidFill>
                  <a:srgbClr val="EB5757"/>
                </a:solidFill>
                <a:effectLst/>
                <a:latin typeface="SFMono-Regular"/>
              </a:rPr>
              <a:t>delete</a:t>
            </a:r>
            <a:r>
              <a:rPr lang="ru-RU" dirty="0"/>
              <a:t> вызовет неопределённое поведение: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46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5877514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По умолчанию деструкторы, как и методы класса, </a:t>
            </a:r>
            <a:r>
              <a:rPr lang="ru-RU" dirty="0" err="1"/>
              <a:t>невиртуальные</a:t>
            </a:r>
            <a:r>
              <a:rPr lang="ru-RU" dirty="0"/>
              <a:t>. Это нужно, чтобы минимизировать накладные расходы при разрушении объекта или свести их к нулю, когда полями объекта будут типы с тривиальным деструктором. Тривиальный деструктор — деструктор, который не выполняет никаких действий.</a:t>
            </a:r>
          </a:p>
          <a:p>
            <a:r>
              <a:rPr lang="ru-RU" dirty="0"/>
              <a:t>Практически всегда стоит объявлять деструктор базового класса публичным и виртуальным. Это позволит избежать проблем при удалении его наследников через указатель на базовый класс, например</a:t>
            </a:r>
            <a:r>
              <a:rPr lang="ru-RU" dirty="0">
                <a:effectLst/>
              </a:rPr>
              <a:t> </a:t>
            </a:r>
            <a:r>
              <a:rPr lang="ru-RU" dirty="0"/>
              <a:t>когда в контейнере хранятся умные указатели на базовый класс иерархии.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47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2468644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53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552249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ru-RU" dirty="0"/>
              <a:t>Класс </a:t>
            </a:r>
            <a:r>
              <a:rPr lang="ru-RU" dirty="0" err="1"/>
              <a:t>Stack</a:t>
            </a:r>
            <a:r>
              <a:rPr lang="ru-RU" dirty="0"/>
              <a:t> использует </a:t>
            </a:r>
            <a:r>
              <a:rPr lang="ru-RU" b="1" dirty="0"/>
              <a:t>публичное наследование</a:t>
            </a:r>
            <a:r>
              <a:rPr lang="ru-RU" dirty="0"/>
              <a:t>, но при этом </a:t>
            </a:r>
            <a:r>
              <a:rPr lang="ru-RU" b="1" dirty="0"/>
              <a:t>не является</a:t>
            </a:r>
            <a:r>
              <a:rPr lang="ru-RU" dirty="0"/>
              <a:t> подтипом </a:t>
            </a:r>
            <a:r>
              <a:rPr lang="ru-RU" dirty="0" err="1"/>
              <a:t>Array</a:t>
            </a:r>
            <a:r>
              <a:rPr lang="ru-RU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/>
              <a:t>В </a:t>
            </a:r>
            <a:r>
              <a:rPr lang="ru-RU" dirty="0" err="1"/>
              <a:t>Array</a:t>
            </a:r>
            <a:r>
              <a:rPr lang="ru-RU" dirty="0"/>
              <a:t> есть метод </a:t>
            </a:r>
            <a:r>
              <a:rPr lang="ru-RU" dirty="0" err="1"/>
              <a:t>Set</a:t>
            </a:r>
            <a:r>
              <a:rPr lang="ru-RU" dirty="0"/>
              <a:t>(</a:t>
            </a:r>
            <a:r>
              <a:rPr lang="ru-RU" dirty="0" err="1"/>
              <a:t>index</a:t>
            </a:r>
            <a:r>
              <a:rPr lang="ru-RU" dirty="0"/>
              <a:t>, </a:t>
            </a:r>
            <a:r>
              <a:rPr lang="ru-RU" dirty="0" err="1"/>
              <a:t>value</a:t>
            </a:r>
            <a:r>
              <a:rPr lang="ru-RU" dirty="0"/>
              <a:t>), который нарушает логику стека (в стеке нельзя произвольно менять элементы).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/>
              <a:t>У </a:t>
            </a:r>
            <a:r>
              <a:rPr lang="ru-RU" dirty="0" err="1"/>
              <a:t>Stack</a:t>
            </a:r>
            <a:r>
              <a:rPr lang="ru-RU" dirty="0"/>
              <a:t> поведение становится непредсказуемым, если использовать его через интерфейс </a:t>
            </a:r>
            <a:r>
              <a:rPr lang="ru-RU" dirty="0" err="1"/>
              <a:t>Array</a:t>
            </a:r>
            <a:endParaRPr lang="ru-RU" dirty="0"/>
          </a:p>
          <a:p>
            <a:endParaRPr lang="ru-RU" dirty="0"/>
          </a:p>
          <a:p>
            <a:r>
              <a:rPr lang="ru-RU" b="1" dirty="0" err="1"/>
              <a:t>Stack</a:t>
            </a:r>
            <a:r>
              <a:rPr lang="ru-RU" b="1" dirty="0"/>
              <a:t> не является </a:t>
            </a:r>
            <a:r>
              <a:rPr lang="ru-RU" b="1" dirty="0" err="1"/>
              <a:t>Array</a:t>
            </a:r>
            <a:r>
              <a:rPr lang="ru-RU" dirty="0"/>
              <a:t> в смысле поведения. Значит, </a:t>
            </a:r>
            <a:r>
              <a:rPr lang="ru-RU" b="1" dirty="0"/>
              <a:t>открытое наследование недопустимо</a:t>
            </a:r>
            <a:r>
              <a:rPr lang="ru-RU" dirty="0"/>
              <a:t>. Лучше использовать </a:t>
            </a:r>
            <a:r>
              <a:rPr lang="ru-RU" b="1" dirty="0"/>
              <a:t>композицию</a:t>
            </a:r>
            <a:r>
              <a:rPr lang="ru-RU" dirty="0"/>
              <a:t>, а не наследование: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74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89965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 C++ и многих других языках программирования для выражения отношения «является» используется наследование. Механизм наследования создаёт новый класс не с нуля, а на основе уже существующего класса. Новый класс сохраняет данные и поведение родительского класса. За счёт этого обеспечивается повторное использование кода. 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8267238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Нельзя использовать открытое наследование</a:t>
            </a:r>
          </a:p>
          <a:p>
            <a:pPr>
              <a:buFont typeface="Arial" pitchFamily="34" charset="0"/>
              <a:buChar char="•"/>
            </a:pPr>
            <a:r>
              <a:rPr lang="ru-RU" dirty="0"/>
              <a:t>Стек не является массивом, но пользуется реализацией массива</a:t>
            </a:r>
          </a:p>
          <a:p>
            <a:pPr>
              <a:buFont typeface="Arial" pitchFamily="34" charset="0"/>
              <a:buChar char="•"/>
            </a:pPr>
            <a:r>
              <a:rPr lang="ru-RU" dirty="0"/>
              <a:t>К стеку не применимы операции индексированного доступа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79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2038163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ru-RU" dirty="0" err="1"/>
              <a:t>Logger</a:t>
            </a:r>
            <a:r>
              <a:rPr lang="ru-RU" dirty="0"/>
              <a:t> предоставляет метод </a:t>
            </a:r>
            <a:r>
              <a:rPr lang="ru-RU" dirty="0" err="1"/>
              <a:t>Log</a:t>
            </a:r>
            <a:r>
              <a:rPr lang="ru-RU" dirty="0"/>
              <a:t>, и может быть использован сам по себе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 err="1"/>
              <a:t>SystemComponent</a:t>
            </a:r>
            <a:r>
              <a:rPr lang="ru-RU" dirty="0"/>
              <a:t> наследует </a:t>
            </a:r>
            <a:r>
              <a:rPr lang="ru-RU" dirty="0" err="1"/>
              <a:t>Logger</a:t>
            </a:r>
            <a:r>
              <a:rPr lang="ru-RU" dirty="0"/>
              <a:t> </a:t>
            </a:r>
            <a:r>
              <a:rPr lang="ru-RU" b="1" dirty="0"/>
              <a:t>защищённо</a:t>
            </a:r>
            <a:r>
              <a:rPr lang="ru-RU" dirty="0"/>
              <a:t>, потому что: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/>
              <a:t>Он </a:t>
            </a:r>
            <a:r>
              <a:rPr lang="ru-RU" b="1" dirty="0"/>
              <a:t>не является логгером</a:t>
            </a:r>
            <a:r>
              <a:rPr lang="ru-RU" dirty="0"/>
              <a:t>, то есть </a:t>
            </a:r>
            <a:r>
              <a:rPr lang="ru-RU" b="1" dirty="0"/>
              <a:t>не подтип</a:t>
            </a:r>
            <a:r>
              <a:rPr lang="ru-RU" dirty="0"/>
              <a:t> </a:t>
            </a:r>
            <a:r>
              <a:rPr lang="ru-RU" dirty="0" err="1"/>
              <a:t>Logger</a:t>
            </a:r>
            <a:r>
              <a:rPr lang="ru-RU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/>
              <a:t>Он использует его реализацию </a:t>
            </a:r>
            <a:r>
              <a:rPr lang="ru-RU" b="1" dirty="0"/>
              <a:t>внутри себя</a:t>
            </a:r>
            <a:r>
              <a:rPr lang="ru-RU" dirty="0"/>
              <a:t> и передаёт функциональность далее по иерархии.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 err="1"/>
              <a:t>NetworkManager</a:t>
            </a:r>
            <a:r>
              <a:rPr lang="ru-RU" dirty="0"/>
              <a:t> наследует от </a:t>
            </a:r>
            <a:r>
              <a:rPr lang="ru-RU" dirty="0" err="1"/>
              <a:t>SystemComponent</a:t>
            </a:r>
            <a:r>
              <a:rPr lang="ru-RU" dirty="0"/>
              <a:t> и может вызывать </a:t>
            </a:r>
            <a:r>
              <a:rPr lang="ru-RU" dirty="0" err="1"/>
              <a:t>Log</a:t>
            </a:r>
            <a:r>
              <a:rPr lang="ru-RU" dirty="0"/>
              <a:t>, потому что защищённое наследование делает методы </a:t>
            </a:r>
            <a:r>
              <a:rPr lang="ru-RU" dirty="0" err="1"/>
              <a:t>Logger</a:t>
            </a:r>
            <a:r>
              <a:rPr lang="ru-RU" dirty="0"/>
              <a:t> защищёнными и в </a:t>
            </a:r>
            <a:r>
              <a:rPr lang="ru-RU" dirty="0" err="1"/>
              <a:t>SystemComponent</a:t>
            </a:r>
            <a:r>
              <a:rPr lang="ru-RU" dirty="0"/>
              <a:t>.</a:t>
            </a:r>
          </a:p>
          <a:p>
            <a:r>
              <a:rPr lang="ru-RU" dirty="0"/>
              <a:t>Такой приём позволяет </a:t>
            </a:r>
            <a:r>
              <a:rPr lang="ru-RU" b="1" dirty="0"/>
              <a:t>скрыть реализацию</a:t>
            </a:r>
            <a:r>
              <a:rPr lang="ru-RU" dirty="0"/>
              <a:t>, но сохранить её </a:t>
            </a:r>
            <a:r>
              <a:rPr lang="ru-RU" b="1" dirty="0"/>
              <a:t>доступной для наследников</a:t>
            </a:r>
            <a:r>
              <a:rPr lang="ru-RU" dirty="0"/>
              <a:t> — это и есть классический случай, когда </a:t>
            </a:r>
            <a:r>
              <a:rPr lang="ru-RU" b="1" dirty="0" err="1"/>
              <a:t>protected</a:t>
            </a:r>
            <a:r>
              <a:rPr lang="ru-RU" b="1" dirty="0"/>
              <a:t>-наследование уместно</a:t>
            </a:r>
            <a:r>
              <a:rPr lang="ru-RU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84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5283388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ru-RU" dirty="0"/>
              <a:t>Сначала вызывается </a:t>
            </a:r>
            <a:r>
              <a:rPr lang="ru-RU" dirty="0" err="1"/>
              <a:t>Person</a:t>
            </a:r>
            <a:r>
              <a:rPr lang="ru-RU" dirty="0"/>
              <a:t>::</a:t>
            </a:r>
            <a:r>
              <a:rPr lang="ru-RU" dirty="0" err="1"/>
              <a:t>Person</a:t>
            </a:r>
            <a:r>
              <a:rPr lang="ru-RU" dirty="0"/>
              <a:t>, так как </a:t>
            </a:r>
            <a:r>
              <a:rPr lang="ru-RU" dirty="0" err="1"/>
              <a:t>Person</a:t>
            </a:r>
            <a:r>
              <a:rPr lang="ru-RU" dirty="0"/>
              <a:t> — базовый класс</a:t>
            </a:r>
          </a:p>
          <a:p>
            <a:pPr>
              <a:buNone/>
            </a:pPr>
            <a:r>
              <a:rPr lang="ru-RU" dirty="0"/>
              <a:t>Затем вызывается конструктор Computer, поскольку это член </a:t>
            </a:r>
            <a:r>
              <a:rPr lang="ru-RU" dirty="0" err="1"/>
              <a:t>Programmer</a:t>
            </a:r>
            <a:endParaRPr lang="ru-RU" dirty="0"/>
          </a:p>
          <a:p>
            <a:r>
              <a:rPr lang="ru-RU" dirty="0"/>
              <a:t>Далее — тело конструктора </a:t>
            </a:r>
            <a:r>
              <a:rPr lang="ru-RU" dirty="0" err="1"/>
              <a:t>Programmer</a:t>
            </a:r>
            <a:endParaRPr lang="ru-RU" dirty="0"/>
          </a:p>
          <a:p>
            <a:r>
              <a:rPr lang="ru-RU" dirty="0"/>
              <a:t>При завершении программы:</a:t>
            </a:r>
            <a:endParaRPr lang="en-US" dirty="0"/>
          </a:p>
          <a:p>
            <a:pPr>
              <a:buNone/>
            </a:pPr>
            <a:r>
              <a:rPr lang="ru-RU" dirty="0"/>
              <a:t>Сначала вызывается деструктор </a:t>
            </a:r>
            <a:r>
              <a:rPr lang="ru-RU" dirty="0" err="1"/>
              <a:t>Programmer</a:t>
            </a:r>
            <a:endParaRPr lang="ru-RU" dirty="0"/>
          </a:p>
          <a:p>
            <a:pPr>
              <a:buNone/>
            </a:pPr>
            <a:r>
              <a:rPr lang="ru-RU" dirty="0"/>
              <a:t>Затем — деструктор Computer (члена </a:t>
            </a:r>
            <a:r>
              <a:rPr lang="ru-RU" dirty="0" err="1"/>
              <a:t>Programmer</a:t>
            </a:r>
            <a:r>
              <a:rPr lang="ru-RU" dirty="0"/>
              <a:t>)</a:t>
            </a:r>
          </a:p>
          <a:p>
            <a:r>
              <a:rPr lang="ru-RU" dirty="0"/>
              <a:t>И в конце — деструктор </a:t>
            </a:r>
            <a:r>
              <a:rPr lang="ru-RU" dirty="0" err="1"/>
              <a:t>Person</a:t>
            </a:r>
            <a:r>
              <a:rPr lang="ru-RU" dirty="0"/>
              <a:t> (базового класса)</a:t>
            </a: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92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4329440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97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8380736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Предельный случай абстрактного класса в C++ — это интерфейс, класс без членов-данных. Все его методы — чисто виртуальные.</a:t>
            </a:r>
          </a:p>
          <a:p>
            <a:r>
              <a:rPr lang="ru-RU" dirty="0"/>
              <a:t>Интерфейс не имеет ни состояния, ни поведения, поэтому на первый взгляд он может показаться бесполезным. На деле же это совсем не так. Интерфейс задаёт набор методов, которые должны быть у объекта, чтобы с ним взаимодействовать. Фактически интерфейс описывает протокол для работы с объектом, не конкретизируя, какой это должен быть объект.</a:t>
            </a:r>
          </a:p>
          <a:p>
            <a:r>
              <a:rPr lang="ru-RU" dirty="0"/>
              <a:t>В качестве аналогии интерфейса из реального мира можно привести интерфейс USB для подключения различных периферийных устройств к вычислительной технике. Требования к разъёмам и протоколам передачи данных стандартизованы, что позволяет соединять друг с другом устройства разных производителей. В отсутствие стандартизации мы оказались бы в ситуации, когда устройства разных производителей несовместимы.</a:t>
            </a:r>
          </a:p>
          <a:p>
            <a:endParaRPr lang="ru-RU" dirty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99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8756377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 диаграмме классов интерфейсы отображаются подобно классам, с уточняющей пометкой </a:t>
            </a:r>
            <a:r>
              <a:rPr lang="ru-RU" dirty="0">
                <a:solidFill>
                  <a:srgbClr val="EB5757"/>
                </a:solidFill>
                <a:effectLst/>
                <a:latin typeface="SFMono-Regular"/>
              </a:rPr>
              <a:t>&lt;&lt;Interface&gt;&gt;</a:t>
            </a:r>
            <a:r>
              <a:rPr lang="ru-RU" dirty="0"/>
              <a:t>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101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3770439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Рассмотрим для примера два интерфейса: </a:t>
            </a:r>
            <a:r>
              <a:rPr lang="ru-RU" dirty="0">
                <a:solidFill>
                  <a:srgbClr val="EB5757"/>
                </a:solidFill>
                <a:effectLst/>
                <a:latin typeface="SFMono-Regular"/>
              </a:rPr>
              <a:t>Graphics</a:t>
            </a:r>
            <a:r>
              <a:rPr lang="ru-RU" dirty="0"/>
              <a:t> и </a:t>
            </a:r>
            <a:r>
              <a:rPr lang="ru-RU" dirty="0" err="1">
                <a:solidFill>
                  <a:srgbClr val="EB5757"/>
                </a:solidFill>
                <a:effectLst/>
                <a:latin typeface="SFMono-Regular"/>
              </a:rPr>
              <a:t>Drawable</a:t>
            </a:r>
            <a:r>
              <a:rPr lang="ru-RU" dirty="0">
                <a:effectLst/>
              </a:rPr>
              <a:t>.</a:t>
            </a:r>
            <a:r>
              <a:rPr lang="ru-RU" dirty="0"/>
              <a:t> Интерфейс </a:t>
            </a:r>
            <a:r>
              <a:rPr lang="ru-RU" dirty="0">
                <a:solidFill>
                  <a:srgbClr val="EB5757"/>
                </a:solidFill>
                <a:effectLst/>
                <a:latin typeface="SFMono-Regular"/>
              </a:rPr>
              <a:t>Graphics</a:t>
            </a:r>
            <a:r>
              <a:rPr lang="ru-RU" dirty="0"/>
              <a:t> объявляет набор методов для рисования графических примитивов, таких как отрезки прямых, кривые и эллипсы. Интерфейс </a:t>
            </a:r>
            <a:r>
              <a:rPr lang="ru-RU" dirty="0" err="1">
                <a:solidFill>
                  <a:srgbClr val="EB5757"/>
                </a:solidFill>
                <a:effectLst/>
                <a:latin typeface="SFMono-Regular"/>
              </a:rPr>
              <a:t>Drawable</a:t>
            </a:r>
            <a:r>
              <a:rPr lang="ru-RU" dirty="0"/>
              <a:t> объявляет метод </a:t>
            </a:r>
            <a:r>
              <a:rPr lang="ru-RU" dirty="0" err="1">
                <a:solidFill>
                  <a:srgbClr val="EB5757"/>
                </a:solidFill>
                <a:effectLst/>
                <a:latin typeface="SFMono-Regular"/>
              </a:rPr>
              <a:t>Draw</a:t>
            </a:r>
            <a:r>
              <a:rPr lang="ru-RU" dirty="0"/>
              <a:t> для рисования объекта на графическом устройстве, реализующем интерфейс </a:t>
            </a:r>
            <a:r>
              <a:rPr lang="ru-RU" dirty="0">
                <a:solidFill>
                  <a:srgbClr val="EB5757"/>
                </a:solidFill>
                <a:effectLst/>
                <a:latin typeface="SFMono-Regular"/>
              </a:rPr>
              <a:t>Graphics</a:t>
            </a:r>
            <a:r>
              <a:rPr lang="en-US" dirty="0">
                <a:solidFill>
                  <a:srgbClr val="EB5757"/>
                </a:solidFill>
                <a:effectLst/>
                <a:latin typeface="SFMono-Regular"/>
              </a:rPr>
              <a:t>.</a:t>
            </a:r>
          </a:p>
          <a:p>
            <a:r>
              <a:rPr lang="ru-RU" dirty="0"/>
              <a:t>Интерфейсы </a:t>
            </a:r>
            <a:r>
              <a:rPr lang="ru-RU" dirty="0" err="1">
                <a:solidFill>
                  <a:srgbClr val="EB5757"/>
                </a:solidFill>
                <a:effectLst/>
                <a:latin typeface="SFMono-Regular"/>
              </a:rPr>
              <a:t>Drawable</a:t>
            </a:r>
            <a:r>
              <a:rPr lang="ru-RU" dirty="0"/>
              <a:t> и </a:t>
            </a:r>
            <a:r>
              <a:rPr lang="ru-RU" dirty="0">
                <a:solidFill>
                  <a:srgbClr val="EB5757"/>
                </a:solidFill>
                <a:effectLst/>
                <a:latin typeface="SFMono-Regular"/>
              </a:rPr>
              <a:t>Graphics</a:t>
            </a:r>
            <a:r>
              <a:rPr lang="ru-RU" dirty="0"/>
              <a:t> можно сравнить с «материнским» и «‎отцовским» разъёмами стандарта USB. В любое устройство с «материнским» разъёмом можно вставить устройство с «‎отцовским» разъёмом. Точно так же любой объект, реализующий интерфейс </a:t>
            </a:r>
            <a:r>
              <a:rPr lang="ru-RU" dirty="0" err="1">
                <a:solidFill>
                  <a:srgbClr val="EB5757"/>
                </a:solidFill>
                <a:effectLst/>
                <a:latin typeface="SFMono-Regular"/>
              </a:rPr>
              <a:t>Drawable</a:t>
            </a:r>
            <a:r>
              <a:rPr lang="ru-RU" dirty="0"/>
              <a:t>, сможет рисовать своё изображение на любом объекте, реализующем интерфейс </a:t>
            </a:r>
            <a:r>
              <a:rPr lang="ru-RU" dirty="0">
                <a:solidFill>
                  <a:srgbClr val="EB5757"/>
                </a:solidFill>
                <a:effectLst/>
                <a:latin typeface="SFMono-Regular"/>
              </a:rPr>
              <a:t>Graphics</a:t>
            </a:r>
            <a:r>
              <a:rPr lang="ru-RU" dirty="0"/>
              <a:t>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102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3628319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 класс X, унаследованный от интерфейса Y, говорят: класс X реализует интерфейс Y.</a:t>
            </a:r>
          </a:p>
          <a:p>
            <a:r>
              <a:rPr lang="ru-RU" dirty="0"/>
              <a:t>Класс, наследующийся от </a:t>
            </a:r>
            <a:r>
              <a:rPr lang="ru-RU" dirty="0" err="1"/>
              <a:t>Drawable</a:t>
            </a:r>
            <a:r>
              <a:rPr lang="ru-RU" dirty="0"/>
              <a:t>, должен реализовать метод </a:t>
            </a:r>
            <a:r>
              <a:rPr lang="ru-RU" dirty="0" err="1"/>
              <a:t>Draw</a:t>
            </a:r>
            <a:r>
              <a:rPr lang="ru-RU" dirty="0"/>
              <a:t>, чтобы, используя переданный интерфейс Graphics, нарисовать своё изображение. Если этого не сделать, класс-наследник будет абстрактным. Иногда это то, что нужно. Например, объявив Фигуру объектом, который можно нарисовать, и не реализовав в ней метод </a:t>
            </a:r>
            <a:r>
              <a:rPr lang="ru-RU" dirty="0" err="1"/>
              <a:t>Draw</a:t>
            </a:r>
            <a:r>
              <a:rPr lang="ru-RU" dirty="0"/>
              <a:t>, потребуем от всех конкретных классов-наследников Фигуры реализовать этот метод: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103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546011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На диаграмме классов отношение между интерфейсом и реализующим его классом обозначается пунктирной линией с треугольным наконечником, направленным к интерфейсу. Почти как при наследовании, только линия пунктирная:</a:t>
            </a:r>
          </a:p>
          <a:p>
            <a:r>
              <a:rPr lang="ru-RU" dirty="0"/>
              <a:t>Как видно из диаграммы, реализовывать интерфейс </a:t>
            </a:r>
            <a:r>
              <a:rPr lang="ru-RU" dirty="0" err="1">
                <a:solidFill>
                  <a:srgbClr val="EB5757"/>
                </a:solidFill>
                <a:effectLst/>
                <a:latin typeface="SFMono-Regular"/>
              </a:rPr>
              <a:t>Drawable</a:t>
            </a:r>
            <a:r>
              <a:rPr lang="ru-RU" dirty="0"/>
              <a:t> могут не только фигуры, но и любые другие классы. Например, к</a:t>
            </a:r>
            <a:r>
              <a:rPr lang="ru-RU" dirty="0">
                <a:effectLst/>
              </a:rPr>
              <a:t>отики</a:t>
            </a:r>
            <a:r>
              <a:rPr lang="ru-RU" dirty="0"/>
              <a:t>: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105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5977574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Интерфейс Graphics может иметь несколько реализаций, например: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 err="1"/>
              <a:t>BitmapGraphics</a:t>
            </a:r>
            <a:r>
              <a:rPr lang="ru-RU" dirty="0"/>
              <a:t> — класс, позволяющий рисовать на {{растровом изображении}}[be_theme2_lesson7_растровое изображение] в памяти компьютера. Полученное растровое изображение впоследствии можно сохранить в файл на диске.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 err="1"/>
              <a:t>Printer</a:t>
            </a:r>
            <a:r>
              <a:rPr lang="ru-RU" dirty="0"/>
              <a:t> — класс для вывода изображения на принтер. Сначала изображение строится в памяти компьютера, а затем выводится на печать вызовом отдельного метода Print.</a:t>
            </a:r>
          </a:p>
          <a:p>
            <a:r>
              <a:rPr lang="ru-RU" dirty="0"/>
              <a:t>Введённый интерфейс Graphics позволил абстрагироваться от различий между рисованием на растровом изображении и выводом изображения на принтер. Код, который использует интерфейс Graphics, может рисовать, используя любые объекты, которые реализуют этот интерфейс. Создав классы, реализующие методы интерфейса Graphics с применением распространённых графических библиотек, таких как OpenGL, Direct3D, </a:t>
            </a:r>
            <a:r>
              <a:rPr lang="ru-RU" dirty="0" err="1"/>
              <a:t>Vulkan</a:t>
            </a:r>
            <a:r>
              <a:rPr lang="ru-RU" dirty="0"/>
              <a:t> или Metal, код сможет использовать функциональность этих библиотек, но не привязываться ни к одной из них.</a:t>
            </a:r>
          </a:p>
          <a:p>
            <a:r>
              <a:rPr lang="ru-RU" dirty="0"/>
              <a:t>Интерфейс </a:t>
            </a:r>
            <a:r>
              <a:rPr lang="ru-RU" dirty="0" err="1"/>
              <a:t>Drawable</a:t>
            </a:r>
            <a:r>
              <a:rPr lang="ru-RU" dirty="0"/>
              <a:t> позволил унифицировать рисование объектов. Любой объект, который поддерживает этот интерфейс, можно нарисовать на любом графическом устройстве, реализующем </a:t>
            </a:r>
            <a:r>
              <a:rPr lang="ru-RU" dirty="0" err="1"/>
              <a:t>интерфейc</a:t>
            </a:r>
            <a:r>
              <a:rPr lang="ru-RU" dirty="0"/>
              <a:t> Graphics.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106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205527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Наследование вводит следующие концепции: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/>
              <a:t>Класс-родитель (класс-предок, родительский класс, предок, суперкласс, родитель) — класс, от которого наследуются другие классы.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/>
              <a:t>Класс-потомок (класс-наследник, дочерний класс, потомок, подкласс) — класс, определённый через наследование.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/>
              <a:t>Базовый класс — класс, находящийся на вершине иерархии наследования, то есть не определённый через наследование. Любой </a:t>
            </a:r>
            <a:r>
              <a:rPr lang="ru-RU" dirty="0" err="1"/>
              <a:t>небазовый</a:t>
            </a:r>
            <a:r>
              <a:rPr lang="ru-RU" dirty="0"/>
              <a:t> класс является классом-потомком.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/>
              <a:t>Иерархия наследования (иерархия классов) — структура, отражающая связи родителей и потомков. В простейшем случае представляет из себя дерево, узлами которого будут классы.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4267448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Интерфейсы помогают наладить взаимодействие между объектами, у которых минимум информации друг о друге. Это позволяет создавать гибкие архитектуры. Работая с ними, можно заменять одни части программы без модификации других.</a:t>
            </a:r>
            <a:endParaRPr lang="en-US" dirty="0"/>
          </a:p>
          <a:p>
            <a:r>
              <a:rPr lang="ru-RU" dirty="0"/>
              <a:t>Помогают интерфейсы и при написании модульных тестов. Класс, который зависит от передаваемого извне интерфейса или абстрактного класса, легче протестировать, чем класс, зависящий от конкретных классов: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107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9654964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113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5361524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Пришли мыши к Сове: «Сова, ты старая и мудрая. Скажи, что нам сделать, чтобы коты перестали нас ловить и есть». Сова говорит им: «Мышки, станьте ёжиками. Если вы будете колючими, вас никто не съест!»</a:t>
            </a:r>
            <a:endParaRPr lang="ru-R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Обалдевшие от восторга мыши побежали домой, там опомнились и вернулись к сове. «Сова, расскажи, — а как нам стать ёжиками?». А Сова им в ответ: «Я решаю важные стратегические вопросы! С тактикой разбирайтесь сами!»</a:t>
            </a:r>
            <a:endParaRPr lang="ru-R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Оператор </a:t>
            </a:r>
            <a:r>
              <a:rPr lang="ru-RU" dirty="0" err="1"/>
              <a:t>static_cast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можно безопасно использовать только чтобы привести тип вверх по иерархии классов. Безопасно привести тип вниз по иерархии этим оператором можно, только если известно, что объект перед вами — это экземпляр нужного класса или его наследника. В противном случае попытка обратиться к объекту по ссылке или указателю несовместимого типа приведёт к неопределённому поведению.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Внутри функции </a:t>
            </a:r>
            <a:r>
              <a:rPr lang="ru-RU" dirty="0" err="1"/>
              <a:t>PlayWithAnimal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неизвестно, какого типа объект был передан в функцию, ведь она способна принять любого наследника </a:t>
            </a:r>
            <a:r>
              <a:rPr lang="ru-RU" dirty="0" err="1"/>
              <a:t>Animal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114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816610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ru-RU" dirty="0" err="1"/>
              <a:t>dynamic_cast</a:t>
            </a:r>
            <a:r>
              <a:rPr lang="ru-RU" dirty="0"/>
              <a:t> — это средство безопасного нисходящего (</a:t>
            </a:r>
            <a:r>
              <a:rPr lang="ru-RU" dirty="0" err="1"/>
              <a:t>downcast</a:t>
            </a:r>
            <a:r>
              <a:rPr lang="ru-RU" dirty="0"/>
              <a:t>) преобразования типов. Оно используется, когда есть указатель или ссылка на базовый тип, и нужно проверить, не ссылается ли он на объект производного класса.</a:t>
            </a:r>
          </a:p>
          <a:p>
            <a:r>
              <a:rPr lang="ru-RU" dirty="0"/>
              <a:t>Наличие хотя бы одного виртуального метода в базовом классе обязательно: иначе RTTI не генерируется, и </a:t>
            </a:r>
            <a:r>
              <a:rPr lang="ru-RU" dirty="0" err="1"/>
              <a:t>dynamic_cast</a:t>
            </a:r>
            <a:r>
              <a:rPr lang="ru-RU" dirty="0"/>
              <a:t> не будет работать.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115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0261111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err="1"/>
              <a:t>dynamic_cast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позволяет преобразовывать не только указатели, но и ссылки. Так как в C++ нет понятия нулевой ссылки, при невозможности преобразования выбрасывается исключение </a:t>
            </a:r>
            <a:r>
              <a:rPr lang="ru-RU" dirty="0" err="1"/>
              <a:t>std</a:t>
            </a:r>
            <a:r>
              <a:rPr lang="ru-RU" dirty="0"/>
              <a:t>::</a:t>
            </a:r>
            <a:r>
              <a:rPr lang="ru-RU" dirty="0" err="1"/>
              <a:t>bad_cast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ru-R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Приведение типа ссылок с использованием </a:t>
            </a:r>
            <a:r>
              <a:rPr lang="ru-RU" dirty="0" err="1"/>
              <a:t>dynamic_cast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менее предпочтительно, чем приведение типа указателей. Исключения должны сигнализировать о внештатной ситуации, а не управлять выполнением программы.</a:t>
            </a:r>
          </a:p>
          <a:p>
            <a:endParaRPr lang="ru-R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dirty="0" err="1"/>
              <a:t>dynamic_cast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позволяет выполнить над объектом действия, зависящие от его типа. Но везде, где возможно, отдавайте предпочтение полиморфизму и виртуальным методам. Это делает код более гибким и не нарушает инкапсуляцию.</a:t>
            </a:r>
          </a:p>
          <a:p>
            <a:endParaRPr lang="ru-R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Для рисования фигур можно использовать </a:t>
            </a:r>
            <a:r>
              <a:rPr lang="ru-RU" dirty="0" err="1"/>
              <a:t>dynamic_cast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не вводя чисто виртуальный метод </a:t>
            </a:r>
            <a:r>
              <a:rPr lang="ru-RU" dirty="0" err="1"/>
              <a:t>Draw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в базовом классе:</a:t>
            </a: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117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6993047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Это неудачное решение с точки зрения архитектуры. Публичное наследование подразумевает поддержку полиморфизма, и от функции </a:t>
            </a:r>
            <a:r>
              <a:rPr lang="ru-RU" dirty="0" err="1"/>
              <a:t>DrawShape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ожидается, что она способна принимать любых наследников класса </a:t>
            </a:r>
            <a:r>
              <a:rPr lang="ru-RU" dirty="0" err="1"/>
              <a:t>Shape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Создав новый класс-наследник </a:t>
            </a:r>
            <a:r>
              <a:rPr lang="ru-RU" dirty="0" err="1"/>
              <a:t>Shape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легко забыть внести изменения в функцию </a:t>
            </a:r>
            <a:r>
              <a:rPr lang="ru-RU" dirty="0" err="1"/>
              <a:t>DrawShape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и множество других мест, использующих </a:t>
            </a:r>
            <a:r>
              <a:rPr lang="ru-RU" dirty="0" err="1"/>
              <a:t>dynamic_cast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Из-за этого </a:t>
            </a:r>
            <a:r>
              <a:rPr lang="ru-RU" dirty="0" err="1"/>
              <a:t>DrawShape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будет работать неправильно, и в целом поддержка программы станет сложнее. Поэтому </a:t>
            </a:r>
            <a:r>
              <a:rPr lang="ru-RU" dirty="0" err="1"/>
              <a:t>dynamic_cast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нежелательно использовать в библиотеках — пользователи библиотеки лишаются возможности наследоваться от библиотечных классов, ведь о них код библиотеки ничего не знает.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118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4630294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ru-RU" dirty="0"/>
              <a:t>Частое использование </a:t>
            </a:r>
            <a:r>
              <a:rPr lang="ru-RU" dirty="0" err="1"/>
              <a:t>dynamic_cast</a:t>
            </a:r>
            <a:r>
              <a:rPr lang="ru-RU" dirty="0"/>
              <a:t> указывает на проблемы в проектировании. Оно превращает объектно-ориентированную иерархию в нечто, напоминающее ручную проверку типов, нарушая принципы инкапсуляции и полиморфизма.</a:t>
            </a:r>
          </a:p>
          <a:p>
            <a:r>
              <a:rPr lang="ru-RU" dirty="0"/>
              <a:t>Если при обработке объектов вы часто пишете </a:t>
            </a:r>
            <a:r>
              <a:rPr lang="ru-RU" dirty="0" err="1"/>
              <a:t>if</a:t>
            </a:r>
            <a:r>
              <a:rPr lang="ru-RU" dirty="0"/>
              <a:t> (</a:t>
            </a:r>
            <a:r>
              <a:rPr lang="ru-RU" dirty="0" err="1"/>
              <a:t>auto</a:t>
            </a:r>
            <a:r>
              <a:rPr lang="ru-RU" dirty="0"/>
              <a:t> d = </a:t>
            </a:r>
            <a:r>
              <a:rPr lang="ru-RU" dirty="0" err="1"/>
              <a:t>dynamic_cast</a:t>
            </a:r>
            <a:r>
              <a:rPr lang="ru-RU" dirty="0"/>
              <a:t>&lt;</a:t>
            </a:r>
            <a:r>
              <a:rPr lang="ru-RU" dirty="0" err="1"/>
              <a:t>Derived</a:t>
            </a:r>
            <a:r>
              <a:rPr lang="ru-RU" dirty="0"/>
              <a:t>*&gt;(</a:t>
            </a:r>
            <a:r>
              <a:rPr lang="ru-RU" dirty="0" err="1"/>
              <a:t>base</a:t>
            </a:r>
            <a:r>
              <a:rPr lang="ru-RU" dirty="0"/>
              <a:t>)), возможно, стоит пересмотреть архитектуру и перенести поведение в сами классы через виртуальные методы.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119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0667867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Тем не менее бывают ситуации, когда 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dynamic_cast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полезен: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Если нет возможности добавить виртуальный метод в базовый класс. Например, из-за того, что это класс сторонней библиотеки. В таком случае вы можете использовать 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dynamic_cast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выполнить приведение типа к нужным классам-наследникам и вызвать специфичные для них операции.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dynamic_cast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позволяет запросить у объекта нужный интерфейс и в случае успеха использовать его.</a:t>
            </a: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120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7246060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Рассмотрим на примере классов </a:t>
            </a:r>
            <a:r>
              <a:rPr lang="de-DE" dirty="0"/>
              <a:t>Cat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 </a:t>
            </a:r>
            <a:r>
              <a:rPr lang="de-DE" dirty="0"/>
              <a:t>Fish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Рыбы и коты — животные (</a:t>
            </a:r>
            <a:r>
              <a:rPr lang="de-DE" dirty="0"/>
              <a:t>Animal</a:t>
            </a:r>
            <a:r>
              <a:rPr lang="ru-RU" dirty="0"/>
              <a:t>)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поэтому их можно покормить. Кроме того, коты — существа, которые, в отличие от рыб, обладают методом </a:t>
            </a:r>
            <a:r>
              <a:rPr lang="de-DE" dirty="0" err="1"/>
              <a:t>Speak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Назовём интерфейс таких объектов </a:t>
            </a:r>
            <a:r>
              <a:rPr lang="de-DE" dirty="0" err="1"/>
              <a:t>Speakable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125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8914661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Когда класс наследуется от нескольких классов, все его базовые классы перечисляются через запятую: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126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086620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Чтобы объявить класс-наследник в C++, нужно через двоеточие указать имя базового класса</a:t>
            </a:r>
            <a:r>
              <a:rPr lang="en-US" dirty="0"/>
              <a:t>.</a:t>
            </a:r>
          </a:p>
          <a:p>
            <a:r>
              <a:rPr lang="ru-RU" dirty="0"/>
              <a:t>В примере выше объявляется класс </a:t>
            </a:r>
            <a:r>
              <a:rPr lang="ru-RU" dirty="0" err="1">
                <a:solidFill>
                  <a:srgbClr val="EB5757"/>
                </a:solidFill>
                <a:effectLst/>
                <a:latin typeface="SFMono-Regular"/>
              </a:rPr>
              <a:t>Circle</a:t>
            </a:r>
            <a:r>
              <a:rPr lang="ru-RU" dirty="0"/>
              <a:t>, который наследуется от класса </a:t>
            </a:r>
            <a:r>
              <a:rPr lang="ru-RU" dirty="0" err="1">
                <a:solidFill>
                  <a:srgbClr val="EB5757"/>
                </a:solidFill>
                <a:effectLst/>
                <a:latin typeface="SFMono-Regular"/>
              </a:rPr>
              <a:t>Shape</a:t>
            </a:r>
            <a:r>
              <a:rPr lang="ru-RU" dirty="0"/>
              <a:t> (фигура). Ключевое слово </a:t>
            </a:r>
            <a:r>
              <a:rPr lang="ru-RU" dirty="0" err="1">
                <a:solidFill>
                  <a:srgbClr val="EB5757"/>
                </a:solidFill>
                <a:effectLst/>
                <a:latin typeface="SFMono-Regular"/>
              </a:rPr>
              <a:t>public</a:t>
            </a:r>
            <a:r>
              <a:rPr lang="ru-RU" dirty="0"/>
              <a:t> перед именем родительского класса означает публичное наследование. При публичном наследовании публичные методы родительского класса остаются публичными методами наследника. Такой тип наследования выражает отношение «Является» между классами </a:t>
            </a:r>
            <a:r>
              <a:rPr lang="ru-RU" dirty="0" err="1">
                <a:solidFill>
                  <a:srgbClr val="EB5757"/>
                </a:solidFill>
                <a:effectLst/>
                <a:latin typeface="SFMono-Regular"/>
              </a:rPr>
              <a:t>Circle</a:t>
            </a:r>
            <a:r>
              <a:rPr lang="ru-RU" dirty="0"/>
              <a:t> и </a:t>
            </a:r>
            <a:r>
              <a:rPr lang="ru-RU" dirty="0" err="1">
                <a:solidFill>
                  <a:srgbClr val="EB5757"/>
                </a:solidFill>
                <a:effectLst/>
                <a:latin typeface="SFMono-Regular"/>
              </a:rPr>
              <a:t>Shape</a:t>
            </a:r>
            <a:r>
              <a:rPr lang="ru-RU" dirty="0"/>
              <a:t>. Окружность является фигурой.</a:t>
            </a:r>
            <a:endParaRPr lang="en-US" dirty="0"/>
          </a:p>
          <a:p>
            <a:r>
              <a:rPr lang="ru-RU" dirty="0"/>
              <a:t>Публичное наследование ещё называется «наследованием интерфейса». Окружность унаследовала от Фигуры методы </a:t>
            </a:r>
            <a:r>
              <a:rPr lang="ru-RU" dirty="0" err="1"/>
              <a:t>GetColor</a:t>
            </a:r>
            <a:r>
              <a:rPr lang="ru-RU" dirty="0"/>
              <a:t> и </a:t>
            </a:r>
            <a:r>
              <a:rPr lang="ru-RU" dirty="0" err="1"/>
              <a:t>SetColor</a:t>
            </a:r>
            <a:r>
              <a:rPr lang="ru-RU" dirty="0"/>
              <a:t>, составляющие интерфейс фигуры. При этом родительский класс моделирует более общее, абстрактное понятие, а класс-наследник — более конкретное.</a:t>
            </a:r>
          </a:p>
          <a:p>
            <a:r>
              <a:rPr lang="ru-RU" dirty="0"/>
              <a:t>При создании экземпляра класса-наследника в программе создаётся один объект, содержащий данные и методы, специфичные как для этого класса, так и для его родителей.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6528854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Функция </a:t>
            </a:r>
            <a:r>
              <a:rPr lang="ru-RU" dirty="0" err="1"/>
              <a:t>Talk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принимает ссылку на </a:t>
            </a:r>
            <a:r>
              <a:rPr lang="ru-RU" dirty="0" err="1"/>
              <a:t>Speakable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Класс </a:t>
            </a:r>
            <a:r>
              <a:rPr lang="ru-RU" dirty="0" err="1"/>
              <a:t>Fish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не унаследован от </a:t>
            </a:r>
            <a:r>
              <a:rPr lang="ru-RU" dirty="0" err="1"/>
              <a:t>Speakable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и не имеет оператора приведения к </a:t>
            </a:r>
            <a:r>
              <a:rPr lang="ru-RU" dirty="0" err="1"/>
              <a:t>Speakable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Поэтому программа даже не скомпилируется.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129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5122806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Множественное наследование следует использовать аккуратно. В том числе чтобы не столкнуться с проблемой так называемого ромбовидного наследования. Оно возникает, когда родители производного класса имеют общего предка. Эта ситуация так называется, потому что иерархию классов похожа на ромб.</a:t>
            </a:r>
          </a:p>
          <a:p>
            <a:b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Для иллюстрации создадим класс </a:t>
            </a:r>
            <a:r>
              <a:rPr lang="ru-RU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CatFish</a:t>
            </a: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(сом), унаследованный от `</a:t>
            </a:r>
            <a:r>
              <a:rPr lang="ru-RU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Cat</a:t>
            </a: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 и `</a:t>
            </a:r>
            <a:r>
              <a:rPr lang="ru-RU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Fish</a:t>
            </a: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`. С архитектурной точки зрения так наследоваться неправильно: сом — это рыба, и к котам, кроме английского названия, никакого отношения не имеет. Но пример очень показательный.</a:t>
            </a: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131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027485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Проблема в том, что класс `</a:t>
            </a:r>
            <a:r>
              <a:rPr lang="ru-RU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CatFish</a:t>
            </a: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 унаследовал функциональность `</a:t>
            </a:r>
            <a:r>
              <a:rPr lang="ru-RU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Animal</a:t>
            </a: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 дважды — от кота и от рыбы. При вызове `</a:t>
            </a:r>
            <a:r>
              <a:rPr lang="ru-RU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Feed</a:t>
            </a: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 возникает неоднозначность в том, как мы хотим покормить сома — как рыбу или как кота. Будто у него две пищеварительные системы. Если нас устраивает наличие у сома двух ртов, явно укажем, по какой ветке наследования хотим выполнить приведение типа:</a:t>
            </a: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132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4540473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Если с наличием у сома двух ртов ещё как-нибудь можно смириться, то рисование сома то как рыбы, то как кота выглядит совсем уж дико. В C++ для решения этой проблемы можно использовать виртуальное наследование. Классы-родители, имеющие общего предка, должны наследоваться от этого предка виртуально. В данном случае `</a:t>
            </a:r>
            <a:r>
              <a:rPr lang="ru-RU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Cat</a:t>
            </a: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 и `</a:t>
            </a:r>
            <a:r>
              <a:rPr lang="ru-RU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Fish</a:t>
            </a: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 должны виртуально наследоваться от `</a:t>
            </a:r>
            <a:r>
              <a:rPr lang="ru-RU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Animal</a:t>
            </a: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 и `</a:t>
            </a:r>
            <a:r>
              <a:rPr lang="ru-RU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Drawable</a:t>
            </a: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`:</a:t>
            </a:r>
          </a:p>
          <a:p>
            <a:endParaRPr lang="ru-RU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Теперь при наследовании от `</a:t>
            </a:r>
            <a:r>
              <a:rPr lang="ru-RU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Cat</a:t>
            </a: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 и `</a:t>
            </a:r>
            <a:r>
              <a:rPr lang="ru-RU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Fish</a:t>
            </a: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 класс `</a:t>
            </a:r>
            <a:r>
              <a:rPr lang="ru-RU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CatFish</a:t>
            </a: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 будет иметь одну копию данных и методов их общих предков `</a:t>
            </a:r>
            <a:r>
              <a:rPr lang="ru-RU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Animal</a:t>
            </a: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 и `</a:t>
            </a:r>
            <a:r>
              <a:rPr lang="ru-RU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Drawable</a:t>
            </a: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`. Потребуется также явно переопределить методы `</a:t>
            </a:r>
            <a:r>
              <a:rPr lang="ru-RU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Draw</a:t>
            </a: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 и `</a:t>
            </a:r>
            <a:r>
              <a:rPr lang="ru-RU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GetType</a:t>
            </a: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`, ведь родительские классы `</a:t>
            </a:r>
            <a:r>
              <a:rPr lang="ru-RU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Cat</a:t>
            </a: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 и `</a:t>
            </a:r>
            <a:r>
              <a:rPr lang="ru-RU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Fish</a:t>
            </a: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 реализовали их по-разному, и нужно устранить эту неоднозначность:</a:t>
            </a: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134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6492822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Теперь `</a:t>
            </a:r>
            <a:r>
              <a:rPr lang="ru-RU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CatFish</a:t>
            </a: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 получился вполне жизнеспособным. Его можно покормить и нарисовать. При этом он может ещё и поддержать беседу, жалобно мяукая:</a:t>
            </a:r>
          </a:p>
          <a:p>
            <a:endParaRPr lang="ru-RU" dirty="0"/>
          </a:p>
          <a:p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Вот такой получился странный сом — дитя порочного союза родителей, имеющих общего предка. Инцест до добра не доводит.</a:t>
            </a:r>
          </a:p>
          <a:p>
            <a:b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Пример с классом `</a:t>
            </a:r>
            <a:r>
              <a:rPr lang="ru-RU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CatFish</a:t>
            </a: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 — искусственный. Обычно при множественном наследовании избегают ромбовидных иерархий классов. Виртуальное наследование применяется в тех редких случаях, когда нужно устранить описанные проблемы ромбовидной иерархии.</a:t>
            </a: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135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31804095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Встречаются примеры и в стандартной библиотеке. В частности, класс 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std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::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basic_iostream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который является родителем для </a:t>
            </a:r>
            <a:r>
              <a:rPr lang="de-DE" dirty="0" err="1"/>
              <a:t>std</a:t>
            </a:r>
            <a:r>
              <a:rPr lang="de-DE" dirty="0"/>
              <a:t>::</a:t>
            </a:r>
            <a:r>
              <a:rPr lang="de-DE" dirty="0" err="1"/>
              <a:t>basic_stringstream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 </a:t>
            </a:r>
            <a:r>
              <a:rPr lang="de-DE" dirty="0" err="1"/>
              <a:t>std</a:t>
            </a:r>
            <a:r>
              <a:rPr lang="de-DE" dirty="0"/>
              <a:t>::</a:t>
            </a:r>
            <a:r>
              <a:rPr lang="de-DE" dirty="0" err="1"/>
              <a:t>basic_fstream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виртуально наследуется от классов </a:t>
            </a:r>
            <a:r>
              <a:rPr lang="de-DE" dirty="0" err="1"/>
              <a:t>std</a:t>
            </a:r>
            <a:r>
              <a:rPr lang="de-DE" dirty="0"/>
              <a:t>::</a:t>
            </a:r>
            <a:r>
              <a:rPr lang="de-DE" dirty="0" err="1"/>
              <a:t>basic_istream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 </a:t>
            </a:r>
            <a:r>
              <a:rPr lang="de-DE" dirty="0" err="1"/>
              <a:t>std</a:t>
            </a:r>
            <a:r>
              <a:rPr lang="de-DE" dirty="0"/>
              <a:t>::</a:t>
            </a:r>
            <a:r>
              <a:rPr lang="de-DE" dirty="0" err="1"/>
              <a:t>basic_ostream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имеющих общего предка.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138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88342294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Когда анализируете иерархии классов на предмет ромбовидного наследования, руководствуйтесь не геометрической формой иерархии, а наличием нескольких путей от класса-наследника до любого из его родителей.</a:t>
            </a:r>
          </a:p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 рисунке показаны две похожие внешне диаграммы классов. На диаграмме слева существуют два пути от класса E до родительского класса A. На диаграмме справа классы Y и Z имеют только по одному пути до любого из своих родителей.</a:t>
            </a: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139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90998529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https://en.cppreference.com/w/cpp/utility/variant"/>
              </a:rPr>
              <a:t>std</a:t>
            </a:r>
            <a:r>
              <a:rPr lang="ru-R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https://en.cppreference.com/w/cpp/utility/variant"/>
              </a:rPr>
              <a:t>::</a:t>
            </a:r>
            <a:r>
              <a:rPr lang="ru-RU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https://en.cppreference.com/w/cpp/utility/variant"/>
              </a:rPr>
              <a:t>variant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— стандартный шаблонный класс, который в один момент времени хранит значение одного из заданных типов либо, в случае ошибки, не содержит значения. Список типов, которые может хранить </a:t>
            </a:r>
            <a:r>
              <a:rPr lang="ru-RU" dirty="0" err="1"/>
              <a:t>variant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задаётся в его шаблонных параметрах.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145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07957124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Перечень возможных типов решений квадратного уравнения известен заранее. Поэтому можно объявить тип 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Solution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который использует 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variant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для объединения типов:</a:t>
            </a:r>
          </a:p>
          <a:p>
            <a:r>
              <a:rPr lang="ru-RU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https://en.cppreference.com/w/cpp/utility/variant/monostate"/>
              </a:rPr>
              <a:t>std</a:t>
            </a:r>
            <a:r>
              <a:rPr lang="ru-R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https://en.cppreference.com/w/cpp/utility/variant/monostate"/>
              </a:rPr>
              <a:t>::</a:t>
            </a:r>
            <a:r>
              <a:rPr lang="ru-RU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https://en.cppreference.com/w/cpp/utility/variant/monostate"/>
              </a:rPr>
              <a:t>monostate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— означает, что действительных корней нет.</a:t>
            </a:r>
          </a:p>
          <a:p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double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— хранит один действительный корень.</a:t>
            </a:r>
          </a:p>
          <a:p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std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::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pair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double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double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 — хранит два действительных корня.</a:t>
            </a:r>
          </a:p>
          <a:p>
            <a:endParaRPr lang="ru-R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Тогда функцию </a:t>
            </a:r>
            <a:r>
              <a:rPr lang="ru-RU" dirty="0" err="1"/>
              <a:t>SolveQuadraticEquation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можно переписать так:</a:t>
            </a:r>
          </a:p>
          <a:p>
            <a:endParaRPr lang="ru-RU" dirty="0"/>
          </a:p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Эта версия функции не использует динамическое выделение памяти ни явно, ни косвенно: функция возвращает результат по значению, а объекты </a:t>
            </a:r>
            <a:r>
              <a:rPr lang="ru-RU" dirty="0" err="1"/>
              <a:t>variant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не выделяют память в куче. </a:t>
            </a:r>
            <a:r>
              <a:rPr lang="ru-RU" dirty="0" err="1"/>
              <a:t>variant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занимает объём памяти, достаточный, чтобы вместить любой из своих шаблонных параметров плюс служебные данные о том, какой из типов в данный момент хранится.</a:t>
            </a:r>
          </a:p>
          <a:p>
            <a:endParaRPr lang="ru-R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Размер типа </a:t>
            </a:r>
            <a:r>
              <a:rPr lang="ru-RU" dirty="0" err="1"/>
              <a:t>Solution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составляет 24 байта: 16 байт достаточно для хранения типа </a:t>
            </a:r>
            <a:r>
              <a:rPr lang="ru-RU" dirty="0" err="1"/>
              <a:t>pair</a:t>
            </a:r>
            <a:r>
              <a:rPr lang="ru-RU" dirty="0"/>
              <a:t>&lt;</a:t>
            </a:r>
            <a:r>
              <a:rPr lang="ru-RU" dirty="0" err="1"/>
              <a:t>double,double</a:t>
            </a:r>
            <a:r>
              <a:rPr lang="ru-RU" dirty="0"/>
              <a:t>&gt;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имеющего наибольший размер, плюс 8 байт на служебные данные и обеспечение нужного выравнивания.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147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35398482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Когда программа решит квадратное уравнение, она должна вывести в 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stdout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результат, зависящий от типа значения, которое в данный момент хранится в 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variant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Если классическое решение использовало для этих целей виртуальные методы, то 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variant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предлагает другой способ поддержки полиморфизма времени выполнения:</a:t>
            </a:r>
          </a:p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Создайте {{Посетитель}}[be_cpp_theme2_lesson9_посетитель] — класс или структуру с перегруженными операциями () для каждого типа, которые могут содержаться в 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variant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Название «Посетитель» связано с паттерном проектирования «</a:t>
            </a:r>
            <a:r>
              <a:rPr lang="ru-R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https://ru.wikipedia.org/wiki/%D0%9F%D0%BE%D1%81%D0%B5%D1%82%D0%B8%D1%82%D0%B5%D0%BB%D1%8C_(%D1%88%D0%B0%D0%B1%D0%BB%D0%BE%D0%BD_%D0%BF%D1%80%D0%BE%D0%B5%D0%BA%D1%82%D0%B8%D1%80%D0%BE%D0%B2%D0%B0%D0%BD%D0%B8%D1%8F)"/>
              </a:rPr>
              <a:t>Посетитель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». Этот паттерн работает по схожему принципу.</a:t>
            </a:r>
          </a:p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Вызовите функцию </a:t>
            </a:r>
            <a:r>
              <a:rPr lang="ru-RU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https://en.cppreference.com/w/cpp/utility/variant/visit"/>
              </a:rPr>
              <a:t>std</a:t>
            </a:r>
            <a:r>
              <a:rPr lang="ru-R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https://en.cppreference.com/w/cpp/utility/variant/visit"/>
              </a:rPr>
              <a:t>::</a:t>
            </a:r>
            <a:r>
              <a:rPr lang="ru-RU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https://en.cppreference.com/w/cpp/utility/variant/visit"/>
              </a:rPr>
              <a:t>visit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передав в неё Посетителя и переменную типа 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variant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Эта функция вызовет операцию () Посетителя, принимающую тот тип, который в данный момент хранится внутри 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variant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148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466455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Графически наследование обозначается в виде стрелки с треугольным наконечником, направленной от наследника к базовому классу. Иногда встречается форма записи, при которой соединительная линия содержит надпись {{"</a:t>
            </a:r>
            <a:r>
              <a:rPr lang="ru-RU" dirty="0" err="1"/>
              <a:t>Extends</a:t>
            </a:r>
            <a:r>
              <a:rPr lang="ru-RU" dirty="0"/>
              <a:t>"}}[</a:t>
            </a:r>
            <a:r>
              <a:rPr lang="ru-RU" dirty="0" err="1"/>
              <a:t>be_translate_cpp_extends</a:t>
            </a:r>
            <a:r>
              <a:rPr lang="ru-RU" dirty="0"/>
              <a:t>]. На следующем рисунке показаны различные иерархии наследования.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5590874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Здесь код, который обрабатывает хранящееся внутри `</a:t>
            </a:r>
            <a:r>
              <a:rPr lang="ru-RU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variant</a:t>
            </a: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 значение, выполняется Посетителем. В классическом решении класс `</a:t>
            </a:r>
            <a:r>
              <a:rPr lang="ru-RU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Solution</a:t>
            </a: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 содержал бы метод `</a:t>
            </a:r>
            <a:r>
              <a:rPr lang="ru-RU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Print</a:t>
            </a: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`, неотделимый от типа `</a:t>
            </a:r>
            <a:r>
              <a:rPr lang="ru-RU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Solution</a:t>
            </a: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`.</a:t>
            </a:r>
          </a:p>
          <a:p>
            <a:b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Функция `</a:t>
            </a:r>
            <a:r>
              <a:rPr lang="ru-RU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visit</a:t>
            </a: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 ещё во время компиляции требует, чтобы Посетитель содержал операции `()`, способные принять все хранящиеся в `</a:t>
            </a:r>
            <a:r>
              <a:rPr lang="ru-RU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variant</a:t>
            </a: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 типы. Если это не так, программа не скомпилируется:</a:t>
            </a: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149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34631982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Чтобы добавить новое действие над корнями, в классическом решении потребовалось бы добавить новый виртуальный метод в базовый класс, а здесь нужно создать нового Посетителя. Так действия  изолируются друг от друга.</a:t>
            </a:r>
          </a:p>
          <a:p>
            <a:b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Это иллюстрирует структура `</a:t>
            </a:r>
            <a:r>
              <a:rPr lang="ru-RU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GreatestRootGetter</a:t>
            </a: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`, которая находит значение наибольшего из корней квадратного уравнения:</a:t>
            </a: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151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70794526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Класс-посетитель может обладать состоянием и использовать его в своей работе. Например, вместо вывода корней в `</a:t>
            </a:r>
            <a:r>
              <a:rPr lang="ru-RU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cout</a:t>
            </a: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 Посетитель может выводить их в поток вывода, на который ссылается одно из его полей:</a:t>
            </a: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152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10633882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Обработать значение внутри `</a:t>
            </a:r>
            <a:r>
              <a:rPr lang="ru-RU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variant</a:t>
            </a: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 можно, не создавая класс-посетитель. Для этого вместо Посетителя передайте универсальную — или обобщённую — лямбда-функцию. Она принимает параметр типа `</a:t>
            </a:r>
            <a:r>
              <a:rPr lang="ru-RU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auto</a:t>
            </a: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`. В следующем примере печать корней уравнения выполняется функциями `</a:t>
            </a:r>
            <a:r>
              <a:rPr lang="ru-RU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PrintRoots</a:t>
            </a: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`, вызываемыми из такой лямбда-функции:</a:t>
            </a: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153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24045205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Можно обойтись вообще без посетителей и функции `</a:t>
            </a:r>
            <a:r>
              <a:rPr lang="ru-RU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visit</a:t>
            </a: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`, когда достаточно обработать некоторые частные случаи:</a:t>
            </a: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154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29976667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Позволяет передавать объекты по значению без динамического выделения памяти;</a:t>
            </a:r>
          </a:p>
          <a:p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Облегчает добавление новых «методов» — вы просто создаёте структуру или класс с перегруженными операциями `()`;</a:t>
            </a:r>
          </a:p>
          <a:p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Нет необходимости вводить базовый класс. `</a:t>
            </a:r>
            <a:r>
              <a:rPr lang="ru-RU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variant</a:t>
            </a: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 позволяет объединять не связанные друг с другом классы и примитивные типы данных;</a:t>
            </a:r>
          </a:p>
          <a:p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При небольшом количестве типов внутри `</a:t>
            </a:r>
            <a:r>
              <a:rPr lang="ru-RU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variant</a:t>
            </a: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 затраты на вызов нужной операции Посетителя функцией `</a:t>
            </a:r>
            <a:r>
              <a:rPr lang="ru-RU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visit</a:t>
            </a: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 могут быть ниже, чем при использовании виртуальных функций.</a:t>
            </a: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158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63203493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Типы, объединяемые в `</a:t>
            </a:r>
            <a:r>
              <a:rPr lang="ru-RU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variant</a:t>
            </a: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`, должны быть известны на этапе компиляции. Поэтому с ним не получится создать систему подключаемых модулей, которые ещё называются плагинами. С использованием наследования система, поддерживающая расширение, просто объявляет интерфейсы, а классы плагинов эти интерфейсы реализуют.</a:t>
            </a:r>
          </a:p>
          <a:p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Затрудняется добавление новых типов, так как это означает изменение сигнатуры типа, основанного на `</a:t>
            </a:r>
            <a:r>
              <a:rPr lang="ru-RU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variant</a:t>
            </a: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`, и требует модификации всех посетителей.</a:t>
            </a:r>
          </a:p>
          <a:p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Неэффективное использование памяти, когда размеры типов сильно различаются. Если один из типов внутри `</a:t>
            </a:r>
            <a:r>
              <a:rPr lang="ru-RU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variant</a:t>
            </a: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 занимает четыре байта, а другой — 100, итоговый тип будет иметь размер не менее 100 байт.</a:t>
            </a:r>
          </a:p>
          <a:p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Для каждой операции требуется создать отдельного Посетителя. Без должного контроля эти посетители будут разбросаны по различным файлам программы.</a:t>
            </a:r>
          </a:p>
          <a:p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Передача параметров Посетителю требует </a:t>
            </a:r>
            <a:r>
              <a:rPr lang="ru-RU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бо́льших</a:t>
            </a: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усилий по сравнению с обычными методами, так как функция `</a:t>
            </a:r>
            <a:r>
              <a:rPr lang="ru-RU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std</a:t>
            </a: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::</a:t>
            </a:r>
            <a:r>
              <a:rPr lang="ru-RU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visit</a:t>
            </a: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 не предоставляет для этого никаких средств.</a:t>
            </a:r>
          </a:p>
          <a:p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При большом количестве типов внутри `</a:t>
            </a:r>
            <a:r>
              <a:rPr lang="ru-RU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variant</a:t>
            </a: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 затраты на вызов нужной операции Посетителя могут быть выше, чем затраты на вызов виртуального метода.</a:t>
            </a: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160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79868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В визуальном представлении иерархии наследования значение имеет направление стрелок, а не расположение классов относительно друг друга. На следующем рисунке изображены два разных представления одной и той же иерархии наследования. Правая иерархия воспринимается легче, так как в ней элементы упорядочены по глубине наследования.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726518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Жизненный цикл объекта начинается с вызова его конструктора, который выполняет необходимую инициализацию объекта. Конструирование дочернего класса происходит чуть сложнее: сначала выполняется конструктор класса-родителя, чтобы проинициализировать часть, относящуюся к родительскому классу. Если у родительского класса есть предок, перед вызовом конструктора родительского класса выполняется конструктор предка. Например, при инициализации Кошки сначала выполнится конструктор Животного, затем Млекопитающего, а следом за ним — Кошки.</a:t>
            </a:r>
          </a:p>
          <a:p>
            <a:r>
              <a:rPr lang="ru-RU" dirty="0"/>
              <a:t>Для этого компилятор перед вызовом конструктора наследника сам вызывает конструктор по умолчанию класса-родителя. Если в родительском классе есть параметризованный конструктор, наследник может вызвать его в списке инициализации своего конструктора. Более того, это единственный способ создать класс-наследник класса, не имеющего конструктор по умолчанию.</a:t>
            </a:r>
          </a:p>
          <a:p>
            <a:r>
              <a:rPr lang="ru-RU" dirty="0"/>
              <a:t>На слайде приведён класс </a:t>
            </a:r>
            <a:r>
              <a:rPr lang="ru-RU" dirty="0" err="1">
                <a:solidFill>
                  <a:srgbClr val="EB5757"/>
                </a:solidFill>
                <a:effectLst/>
                <a:latin typeface="SFMono-Regular"/>
              </a:rPr>
              <a:t>Shape</a:t>
            </a:r>
            <a:r>
              <a:rPr lang="ru-RU" dirty="0"/>
              <a:t>, имеющий параметризованный конструктор. Из-за этого в классе отсутствует конструктор по умолчанию: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803515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102532-C511-499F-B20B-C4296B5B9D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C4BA75-1214-4911-9143-C76E3B8046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88529E-8784-4BF0-9E19-938FB42879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2657E5-E312-4270-946F-761894F29A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DFFA0B-5E8C-481D-82A1-51E152AB3C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F8955-9F71-4E77-B108-B5F82C6F0AFB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004956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08A3B-7C34-4DFB-BFB7-05C7C03C2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36A329-F0A4-4F7A-BA38-55CA070B6A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04F3A5-A637-4BF3-B06E-660DB52AEA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BADAE2-13CA-4A47-97A1-05C5614354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0F55EE-0902-4AE0-B75D-6550885AF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F8955-9F71-4E77-B108-B5F82C6F0AFB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534633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12E7498-4D89-4FC3-972E-4B529A653B0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7BA8B3-62B9-4AD8-9721-4E7C6A7809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70E11C-50E8-4F2D-AFB5-2A685E5806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92CCFF-2F95-4C33-ADA1-5F19E24AB4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325217-9DB0-438B-A354-B78FC2BF68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F8955-9F71-4E77-B108-B5F82C6F0AFB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976155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BFA424-4EBE-4ED6-9B70-DCDB84828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CBDD2D-D1BC-41AF-9B32-5F0D03E816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30130D-16A1-47A5-A825-11B72C984E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2800CB-3EC8-48B0-BA19-A210E8CC19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3C64F2-FF8B-4065-B53A-C105383AF0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F8955-9F71-4E77-B108-B5F82C6F0AFB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903280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78461-9624-47C1-AE9F-662E858256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AB9DD4-C0F4-49E0-9065-966622EC32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5BC22D-4151-4A8E-B0AF-44C2E70AAA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126658-2615-4593-9A91-3323266AA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1BD426-ECF1-4356-9E8C-2BBA7CEB9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F8955-9F71-4E77-B108-B5F82C6F0AFB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301374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774CE-242C-4646-857C-2DB187F8C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44F14E-F5A4-4560-A705-7078B3445E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A3BA41-CA68-4565-8AD8-92AAE8BB6B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22DB56-F64A-4ACC-A455-B045DC7AE9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C2E2E3-4731-4932-8BF4-3019C1216B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0A8E3F-056B-4EEA-92F2-DAFD52BC0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F8955-9F71-4E77-B108-B5F82C6F0AFB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937878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63E1A-2F5A-4AB0-9DAC-255406D2D0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F4D7B1-45A5-4457-9AE3-04DAFBD965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FE39A6-4DD4-4931-BBCA-23FF69C4D0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5D757C-FD42-48F6-A917-2DB16AE32B3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BE84748-281C-4E55-A90A-62AB98F8639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3DB8341-ADB6-4A99-8526-8D97313F43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31831C7-D994-4E41-A0FA-F19189167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706211F-972A-4B15-A66D-7BAFFF697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F8955-9F71-4E77-B108-B5F82C6F0AFB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09275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A47492-BF0B-4461-AF75-B13F8F977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C780A3E-C9E9-4B69-AD9C-E9BC70AEAA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17C55D-442A-46CC-B791-87FBB47D76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8788F4-81CD-4DF0-BFF1-C12255F911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F8955-9F71-4E77-B108-B5F82C6F0AFB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361256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25ABC90-883C-48AB-87A3-0385DE3044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68F4680-69F1-4DCF-B900-4D9E8F004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995A06-5586-48C7-BBE8-0DD72CA77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F8955-9F71-4E77-B108-B5F82C6F0AFB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395061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B796C-7FC7-42CC-8EAD-CA44D6A91E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9985DD-65B8-4B82-9728-6AFE0F5675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C17334-F068-436D-89CA-C6F3F092CB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6CD34B-E25C-43F7-AB74-E9794EB0DE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50B894-11E5-41FB-8E9E-860FC4017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DB222C-44B7-41F1-A976-67D84E49C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F8955-9F71-4E77-B108-B5F82C6F0AFB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145128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082A1F-49FC-4600-8DAD-3DC92B4FE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F56FE03-4A48-4427-B038-33D5F3B1A9C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BF2A03-EC1E-4B89-A45F-2D77561C73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DBAE4F-1145-4A30-A3BD-7454A97077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419A13-369A-4155-9AFC-1EC69B35E4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12D14F-27C2-4523-A016-FDDB53DE6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F8955-9F71-4E77-B108-B5F82C6F0AFB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191446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08CCA17-030D-4453-B961-6A7D112480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2426F8-3B7B-4B0E-B72C-F1D3694837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F0DE7E-07EB-46C7-8ADA-A0C48FA8B24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09695D-E29F-4217-BF3F-92DE0C88D6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10A3F6-D12D-456A-9D6E-62D3FB2B72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5F8955-9F71-4E77-B108-B5F82C6F0AFB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841041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6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6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jpg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6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6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6.pn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4" Type="http://schemas.openxmlformats.org/officeDocument/2006/relationships/image" Target="../media/image39.svg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7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6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6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6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7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hyperlink" Target="https://en.cppreference.com/w/cpp/language/class_template_argument_deduction" TargetMode="External"/><Relationship Id="rId1" Type="http://schemas.openxmlformats.org/officeDocument/2006/relationships/slideLayout" Target="../slideLayouts/slideLayout6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77CAD62A-E4D8-4B1B-9985-B57FC37A67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>
            <a:noAutofit/>
          </a:bodyPr>
          <a:lstStyle/>
          <a:p>
            <a:r>
              <a:rPr lang="ru-RU" dirty="0"/>
              <a:t>Наследование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5EB8C3-4C7A-9D2F-A398-4CDDA6B608D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3312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B7F64A5-F206-423A-B43F-9B83F0B412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Обозначение наследования на диаграммах классов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08D63E6-4F3E-4326-9949-2E86C75834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468" y="2341618"/>
            <a:ext cx="11201064" cy="2671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89664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B128E1-582E-0BCB-29B1-44F9E19A3A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Интерфейс как способ описания контрактов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E98431-030C-823A-CD6D-1E628D1CB5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Интерфейс — это способ задать обязательный набор операций, которые должен поддерживать объект.</a:t>
            </a:r>
          </a:p>
          <a:p>
            <a:r>
              <a:rPr lang="ru-RU" dirty="0"/>
              <a:t>Хотя интерфейс не содержит реализации, он критически важен для проектирования архитектуры программ: он позволяет определять контракты между частями системы</a:t>
            </a:r>
          </a:p>
          <a:p>
            <a:pPr lvl="1"/>
            <a:r>
              <a:rPr lang="ru-RU" dirty="0"/>
              <a:t>Объекты могут быть взаимозаменяемыми, если они реализуют один и тот же интерфейс, даже если их реализация совершенно разная.</a:t>
            </a:r>
          </a:p>
          <a:p>
            <a:r>
              <a:rPr lang="ru-RU" dirty="0"/>
              <a:t>Интерфейсы широко используются в паттернах проектирования</a:t>
            </a:r>
          </a:p>
          <a:p>
            <a:pPr lvl="1"/>
            <a:r>
              <a:rPr lang="ru-RU" dirty="0"/>
              <a:t>В паттерне «Стратегия» или «Наблюдатель», где взаимодействие между объектами осуществляется через интерфейсы.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689725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83551-27D5-4EE0-BDAF-63EDAFDB3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Обозначение интерфейса на диаграмме классов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5AC6D982-27E6-9B88-6A87-29751DA9ED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919536" y="2276401"/>
            <a:ext cx="8478942" cy="4112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794982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D28F3615-85B1-4F2D-8D76-A180C9D7C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Связи между интерфейсами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5405E36-4641-448A-9F54-4DD6EAB4C788}"/>
              </a:ext>
            </a:extLst>
          </p:cNvPr>
          <p:cNvSpPr/>
          <p:nvPr/>
        </p:nvSpPr>
        <p:spPr>
          <a:xfrm>
            <a:off x="911424" y="1628800"/>
            <a:ext cx="10801200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// Интерфейс </a:t>
            </a:r>
            <a:r>
              <a:rPr lang="de-DE" dirty="0">
                <a:solidFill>
                  <a:srgbClr val="008000"/>
                </a:solidFill>
                <a:latin typeface="Consolas" panose="020B0609020204030204" pitchFamily="49" charset="0"/>
              </a:rPr>
              <a:t>Graphics </a:t>
            </a: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предоставляет методы для рисования графических примитивов</a:t>
            </a:r>
            <a:endParaRPr lang="ru-RU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267F99"/>
                </a:solidFill>
                <a:latin typeface="Consolas" panose="020B0609020204030204" pitchFamily="49" charset="0"/>
              </a:rPr>
              <a:t>Graphics 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: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 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virtual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795E26"/>
                </a:solidFill>
                <a:latin typeface="Consolas" panose="020B0609020204030204" pitchFamily="49" charset="0"/>
              </a:rPr>
              <a:t>~Graphics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() 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default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 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virtual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795E26"/>
                </a:solidFill>
                <a:latin typeface="Consolas" panose="020B0609020204030204" pitchFamily="49" charset="0"/>
              </a:rPr>
              <a:t>MoveTo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de-DE" dirty="0">
                <a:solidFill>
                  <a:srgbClr val="267F99"/>
                </a:solidFill>
                <a:latin typeface="Consolas" panose="020B0609020204030204" pitchFamily="49" charset="0"/>
              </a:rPr>
              <a:t>Point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1080"/>
                </a:solidFill>
                <a:latin typeface="Consolas" panose="020B0609020204030204" pitchFamily="49" charset="0"/>
              </a:rPr>
              <a:t>p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) 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 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virtual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795E26"/>
                </a:solidFill>
                <a:latin typeface="Consolas" panose="020B0609020204030204" pitchFamily="49" charset="0"/>
              </a:rPr>
              <a:t>LineTo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de-DE" dirty="0">
                <a:solidFill>
                  <a:srgbClr val="267F99"/>
                </a:solidFill>
                <a:latin typeface="Consolas" panose="020B0609020204030204" pitchFamily="49" charset="0"/>
              </a:rPr>
              <a:t>Point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1080"/>
                </a:solidFill>
                <a:latin typeface="Consolas" panose="020B0609020204030204" pitchFamily="49" charset="0"/>
              </a:rPr>
              <a:t>p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) 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 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virtual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795E26"/>
                </a:solidFill>
                <a:latin typeface="Consolas" panose="020B0609020204030204" pitchFamily="49" charset="0"/>
              </a:rPr>
              <a:t>DrawEllipse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de-DE" dirty="0">
                <a:solidFill>
                  <a:srgbClr val="267F99"/>
                </a:solidFill>
                <a:latin typeface="Consolas" panose="020B0609020204030204" pitchFamily="49" charset="0"/>
              </a:rPr>
              <a:t>Point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leftTop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de-DE" dirty="0">
                <a:solidFill>
                  <a:srgbClr val="267F99"/>
                </a:solidFill>
                <a:latin typeface="Consolas" panose="020B0609020204030204" pitchFamily="49" charset="0"/>
              </a:rPr>
              <a:t>Point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rightBottom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) 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 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virtual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795E26"/>
                </a:solidFill>
                <a:latin typeface="Consolas" panose="020B0609020204030204" pitchFamily="49" charset="0"/>
              </a:rPr>
              <a:t>SetColor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de-DE" dirty="0">
                <a:solidFill>
                  <a:srgbClr val="267F99"/>
                </a:solidFill>
                <a:latin typeface="Consolas" panose="020B0609020204030204" pitchFamily="49" charset="0"/>
              </a:rPr>
              <a:t>Color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1080"/>
                </a:solidFill>
                <a:latin typeface="Consolas" panose="020B0609020204030204" pitchFamily="49" charset="0"/>
              </a:rPr>
              <a:t>color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) 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de-DE" dirty="0">
                <a:solidFill>
                  <a:srgbClr val="008000"/>
                </a:solidFill>
                <a:latin typeface="Consolas" panose="020B0609020204030204" pitchFamily="49" charset="0"/>
              </a:rPr>
              <a:t>  // </a:t>
            </a: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Прочие методы рисования графических примитивов</a:t>
            </a:r>
            <a:endParaRPr lang="ru-RU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ru-RU" dirty="0">
                <a:solidFill>
                  <a:srgbClr val="3B3B3B"/>
                </a:solidFill>
                <a:latin typeface="Consolas" panose="020B0609020204030204" pitchFamily="49" charset="0"/>
              </a:rPr>
              <a:t>};</a:t>
            </a:r>
          </a:p>
          <a:p>
            <a:br>
              <a:rPr lang="ru-RU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// Объекты, которые можно нарисовать с помощью </a:t>
            </a:r>
            <a:r>
              <a:rPr lang="de-DE" dirty="0">
                <a:solidFill>
                  <a:srgbClr val="008000"/>
                </a:solidFill>
                <a:latin typeface="Consolas" panose="020B0609020204030204" pitchFamily="49" charset="0"/>
              </a:rPr>
              <a:t>Graphics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267F99"/>
                </a:solidFill>
                <a:latin typeface="Consolas" panose="020B0609020204030204" pitchFamily="49" charset="0"/>
              </a:rPr>
              <a:t>Drawable</a:t>
            </a:r>
            <a:r>
              <a:rPr lang="de-DE" dirty="0">
                <a:solidFill>
                  <a:srgbClr val="267F99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: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 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virtual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795E26"/>
                </a:solidFill>
                <a:latin typeface="Consolas" panose="020B0609020204030204" pitchFamily="49" charset="0"/>
              </a:rPr>
              <a:t>~Drawable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() 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default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 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virtual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795E26"/>
                </a:solidFill>
                <a:latin typeface="Consolas" panose="020B0609020204030204" pitchFamily="49" charset="0"/>
              </a:rPr>
              <a:t>Draw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de-DE" dirty="0">
                <a:solidFill>
                  <a:srgbClr val="267F99"/>
                </a:solidFill>
                <a:latin typeface="Consolas" panose="020B0609020204030204" pitchFamily="49" charset="0"/>
              </a:rPr>
              <a:t>Graphics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&amp;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1080"/>
                </a:solidFill>
                <a:latin typeface="Consolas" panose="020B0609020204030204" pitchFamily="49" charset="0"/>
              </a:rPr>
              <a:t>g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) 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};</a:t>
            </a:r>
            <a:endParaRPr lang="de-DE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305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7549BED1-461A-8507-2767-82155A5CE0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Класс </a:t>
            </a:r>
            <a:r>
              <a:rPr lang="en-US" dirty="0"/>
              <a:t>Shape - </a:t>
            </a:r>
            <a:r>
              <a:rPr lang="ru-RU" dirty="0"/>
              <a:t>абстрактная фигура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07CD5FD-0600-491D-AFF2-CD36C0492205}"/>
              </a:ext>
            </a:extLst>
          </p:cNvPr>
          <p:cNvSpPr/>
          <p:nvPr/>
        </p:nvSpPr>
        <p:spPr>
          <a:xfrm>
            <a:off x="825550" y="1702644"/>
            <a:ext cx="482453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67F99"/>
                </a:solidFill>
                <a:latin typeface="Consolas" panose="020B0609020204030204" pitchFamily="49" charset="0"/>
              </a:rPr>
              <a:t>Shape</a:t>
            </a:r>
            <a:r>
              <a:rPr lang="en-US" dirty="0">
                <a:solidFill>
                  <a:srgbClr val="3B3B3B"/>
                </a:solidFill>
                <a:latin typeface="Consolas" panose="020B0609020204030204" pitchFamily="49" charset="0"/>
              </a:rPr>
              <a:t> :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67F99"/>
                </a:solidFill>
                <a:latin typeface="Consolas" panose="020B0609020204030204" pitchFamily="49" charset="0"/>
              </a:rPr>
              <a:t>Drawable</a:t>
            </a:r>
            <a:r>
              <a:rPr lang="en-US" dirty="0">
                <a:solidFill>
                  <a:srgbClr val="3B3B3B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public:</a:t>
            </a:r>
            <a:endParaRPr lang="en-US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3B3B3B"/>
                </a:solidFill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explicit</a:t>
            </a:r>
            <a:r>
              <a:rPr lang="en-US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Shape</a:t>
            </a:r>
            <a:r>
              <a:rPr lang="en-US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267F99"/>
                </a:solidFill>
                <a:latin typeface="Consolas" panose="020B0609020204030204" pitchFamily="49" charset="0"/>
              </a:rPr>
              <a:t>Color</a:t>
            </a:r>
            <a:r>
              <a:rPr lang="en-US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color</a:t>
            </a:r>
            <a:r>
              <a:rPr lang="en-US" dirty="0">
                <a:solidFill>
                  <a:srgbClr val="3B3B3B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3B3B3B"/>
                </a:solidFill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267F99"/>
                </a:solidFill>
                <a:latin typeface="Consolas" panose="020B0609020204030204" pitchFamily="49" charset="0"/>
              </a:rPr>
              <a:t>Color</a:t>
            </a:r>
            <a:r>
              <a:rPr lang="en-US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GetColor</a:t>
            </a:r>
            <a:r>
              <a:rPr lang="en-US" dirty="0">
                <a:solidFill>
                  <a:srgbClr val="3B3B3B"/>
                </a:solidFill>
                <a:latin typeface="Consolas" panose="020B0609020204030204" pitchFamily="49" charset="0"/>
              </a:rPr>
              <a:t>()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3B3B3B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3B3B3B"/>
                </a:solidFill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SetColor</a:t>
            </a:r>
            <a:r>
              <a:rPr lang="en-US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267F99"/>
                </a:solidFill>
                <a:latin typeface="Consolas" panose="020B0609020204030204" pitchFamily="49" charset="0"/>
              </a:rPr>
              <a:t>Color</a:t>
            </a:r>
            <a:r>
              <a:rPr lang="en-US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color</a:t>
            </a:r>
            <a:r>
              <a:rPr lang="en-US" dirty="0">
                <a:solidFill>
                  <a:srgbClr val="3B3B3B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private:</a:t>
            </a:r>
            <a:endParaRPr lang="en-US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3B3B3B"/>
                </a:solidFill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267F99"/>
                </a:solidFill>
                <a:latin typeface="Consolas" panose="020B0609020204030204" pitchFamily="49" charset="0"/>
              </a:rPr>
              <a:t>Color</a:t>
            </a:r>
            <a:r>
              <a:rPr lang="en-US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m_color</a:t>
            </a:r>
            <a:r>
              <a:rPr lang="en-US" dirty="0">
                <a:solidFill>
                  <a:srgbClr val="3B3B3B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3B3B3B"/>
                </a:solidFill>
                <a:latin typeface="Consolas" panose="020B0609020204030204" pitchFamily="49" charset="0"/>
              </a:rPr>
              <a:t>};</a:t>
            </a:r>
            <a:endParaRPr 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964655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E95E6E-CE12-4EC9-90A0-087B8BAF6F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Окружность – конкретная фигура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4BB6F05-7DD1-407A-BDD2-94FE267A508D}"/>
              </a:ext>
            </a:extLst>
          </p:cNvPr>
          <p:cNvSpPr/>
          <p:nvPr/>
        </p:nvSpPr>
        <p:spPr>
          <a:xfrm>
            <a:off x="838200" y="1844824"/>
            <a:ext cx="8154218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267F99"/>
                </a:solidFill>
                <a:latin typeface="Consolas" panose="020B0609020204030204" pitchFamily="49" charset="0"/>
              </a:rPr>
              <a:t>Circle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: 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267F99"/>
                </a:solidFill>
                <a:latin typeface="Consolas" panose="020B0609020204030204" pitchFamily="49" charset="0"/>
              </a:rPr>
              <a:t>Shape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: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 </a:t>
            </a:r>
            <a:r>
              <a:rPr lang="de-DE" dirty="0">
                <a:solidFill>
                  <a:srgbClr val="795E26"/>
                </a:solidFill>
                <a:latin typeface="Consolas" panose="020B0609020204030204" pitchFamily="49" charset="0"/>
              </a:rPr>
              <a:t>Circle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de-DE" dirty="0">
                <a:solidFill>
                  <a:srgbClr val="267F99"/>
                </a:solidFill>
                <a:latin typeface="Consolas" panose="020B0609020204030204" pitchFamily="49" charset="0"/>
              </a:rPr>
              <a:t>Color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1080"/>
                </a:solidFill>
                <a:latin typeface="Consolas" panose="020B0609020204030204" pitchFamily="49" charset="0"/>
              </a:rPr>
              <a:t>color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de-DE" dirty="0">
                <a:solidFill>
                  <a:srgbClr val="267F99"/>
                </a:solidFill>
                <a:latin typeface="Consolas" panose="020B0609020204030204" pitchFamily="49" charset="0"/>
              </a:rPr>
              <a:t>Point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1080"/>
                </a:solidFill>
                <a:latin typeface="Consolas" panose="020B0609020204030204" pitchFamily="49" charset="0"/>
              </a:rPr>
              <a:t>center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1080"/>
                </a:solidFill>
                <a:latin typeface="Consolas" panose="020B0609020204030204" pitchFamily="49" charset="0"/>
              </a:rPr>
              <a:t>radius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   : </a:t>
            </a:r>
            <a:r>
              <a:rPr lang="de-DE" dirty="0">
                <a:solidFill>
                  <a:srgbClr val="267F99"/>
                </a:solidFill>
                <a:latin typeface="Consolas" panose="020B0609020204030204" pitchFamily="49" charset="0"/>
              </a:rPr>
              <a:t>Shape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de-DE" dirty="0">
                <a:solidFill>
                  <a:srgbClr val="001080"/>
                </a:solidFill>
                <a:latin typeface="Consolas" panose="020B0609020204030204" pitchFamily="49" charset="0"/>
              </a:rPr>
              <a:t>color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) , </a:t>
            </a:r>
            <a:r>
              <a:rPr lang="de-DE" dirty="0">
                <a:solidFill>
                  <a:srgbClr val="001080"/>
                </a:solidFill>
                <a:latin typeface="Consolas" panose="020B0609020204030204" pitchFamily="49" charset="0"/>
              </a:rPr>
              <a:t>m_center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{</a:t>
            </a:r>
            <a:r>
              <a:rPr lang="de-DE" dirty="0">
                <a:solidFill>
                  <a:srgbClr val="001080"/>
                </a:solidFill>
                <a:latin typeface="Consolas" panose="020B0609020204030204" pitchFamily="49" charset="0"/>
              </a:rPr>
              <a:t>center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} , </a:t>
            </a:r>
            <a:r>
              <a:rPr lang="de-DE" dirty="0">
                <a:solidFill>
                  <a:srgbClr val="001080"/>
                </a:solidFill>
                <a:latin typeface="Consolas" panose="020B0609020204030204" pitchFamily="49" charset="0"/>
              </a:rPr>
              <a:t>m_radius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{</a:t>
            </a:r>
            <a:r>
              <a:rPr lang="de-DE" dirty="0">
                <a:solidFill>
                  <a:srgbClr val="001080"/>
                </a:solidFill>
                <a:latin typeface="Consolas" panose="020B0609020204030204" pitchFamily="49" charset="0"/>
              </a:rPr>
              <a:t>radius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}</a:t>
            </a:r>
            <a:r>
              <a:rPr lang="ru-RU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 }</a:t>
            </a:r>
          </a:p>
          <a:p>
            <a:b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 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795E26"/>
                </a:solidFill>
                <a:latin typeface="Consolas" panose="020B0609020204030204" pitchFamily="49" charset="0"/>
              </a:rPr>
              <a:t>Draw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de-DE" dirty="0">
                <a:solidFill>
                  <a:srgbClr val="267F99"/>
                </a:solidFill>
                <a:latin typeface="Consolas" panose="020B0609020204030204" pitchFamily="49" charset="0"/>
              </a:rPr>
              <a:t>Graphics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&amp;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1080"/>
                </a:solidFill>
                <a:latin typeface="Consolas" panose="020B0609020204030204" pitchFamily="49" charset="0"/>
              </a:rPr>
              <a:t>g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) 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   </a:t>
            </a:r>
            <a:r>
              <a:rPr lang="de-DE" dirty="0">
                <a:solidFill>
                  <a:srgbClr val="001080"/>
                </a:solidFill>
                <a:latin typeface="Consolas" panose="020B0609020204030204" pitchFamily="49" charset="0"/>
              </a:rPr>
              <a:t>g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.</a:t>
            </a:r>
            <a:r>
              <a:rPr lang="de-DE" dirty="0">
                <a:solidFill>
                  <a:srgbClr val="795E26"/>
                </a:solidFill>
                <a:latin typeface="Consolas" panose="020B0609020204030204" pitchFamily="49" charset="0"/>
              </a:rPr>
              <a:t>SetColor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de-DE" dirty="0">
                <a:solidFill>
                  <a:srgbClr val="795E26"/>
                </a:solidFill>
                <a:latin typeface="Consolas" panose="020B0609020204030204" pitchFamily="49" charset="0"/>
              </a:rPr>
              <a:t>GetColor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());</a:t>
            </a:r>
          </a:p>
          <a:p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   </a:t>
            </a:r>
            <a:r>
              <a:rPr lang="de-DE" dirty="0">
                <a:solidFill>
                  <a:srgbClr val="001080"/>
                </a:solidFill>
                <a:latin typeface="Consolas" panose="020B0609020204030204" pitchFamily="49" charset="0"/>
              </a:rPr>
              <a:t>g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.</a:t>
            </a:r>
            <a:r>
              <a:rPr lang="de-DE" dirty="0">
                <a:solidFill>
                  <a:srgbClr val="795E26"/>
                </a:solidFill>
                <a:latin typeface="Consolas" panose="020B0609020204030204" pitchFamily="49" charset="0"/>
              </a:rPr>
              <a:t>DrawEllipse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     { </a:t>
            </a:r>
            <a:r>
              <a:rPr lang="de-DE" dirty="0">
                <a:solidFill>
                  <a:srgbClr val="001080"/>
                </a:solidFill>
                <a:latin typeface="Consolas" panose="020B0609020204030204" pitchFamily="49" charset="0"/>
              </a:rPr>
              <a:t>m_center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.</a:t>
            </a:r>
            <a:r>
              <a:rPr lang="de-DE" dirty="0">
                <a:solidFill>
                  <a:srgbClr val="001080"/>
                </a:solidFill>
                <a:latin typeface="Consolas" panose="020B0609020204030204" pitchFamily="49" charset="0"/>
              </a:rPr>
              <a:t>x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-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1080"/>
                </a:solidFill>
                <a:latin typeface="Consolas" panose="020B0609020204030204" pitchFamily="49" charset="0"/>
              </a:rPr>
              <a:t>m_radius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de-DE" dirty="0">
                <a:solidFill>
                  <a:srgbClr val="001080"/>
                </a:solidFill>
                <a:latin typeface="Consolas" panose="020B0609020204030204" pitchFamily="49" charset="0"/>
              </a:rPr>
              <a:t>m_center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.</a:t>
            </a:r>
            <a:r>
              <a:rPr lang="de-DE" dirty="0">
                <a:solidFill>
                  <a:srgbClr val="001080"/>
                </a:solidFill>
                <a:latin typeface="Consolas" panose="020B0609020204030204" pitchFamily="49" charset="0"/>
              </a:rPr>
              <a:t>y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-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1080"/>
                </a:solidFill>
                <a:latin typeface="Consolas" panose="020B0609020204030204" pitchFamily="49" charset="0"/>
              </a:rPr>
              <a:t>m_radius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},</a:t>
            </a:r>
          </a:p>
          <a:p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     { </a:t>
            </a:r>
            <a:r>
              <a:rPr lang="de-DE" dirty="0">
                <a:solidFill>
                  <a:srgbClr val="001080"/>
                </a:solidFill>
                <a:latin typeface="Consolas" panose="020B0609020204030204" pitchFamily="49" charset="0"/>
              </a:rPr>
              <a:t>m_center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.</a:t>
            </a:r>
            <a:r>
              <a:rPr lang="de-DE" dirty="0">
                <a:solidFill>
                  <a:srgbClr val="001080"/>
                </a:solidFill>
                <a:latin typeface="Consolas" panose="020B0609020204030204" pitchFamily="49" charset="0"/>
              </a:rPr>
              <a:t>x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+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1080"/>
                </a:solidFill>
                <a:latin typeface="Consolas" panose="020B0609020204030204" pitchFamily="49" charset="0"/>
              </a:rPr>
              <a:t>m_radius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de-DE" dirty="0">
                <a:solidFill>
                  <a:srgbClr val="001080"/>
                </a:solidFill>
                <a:latin typeface="Consolas" panose="020B0609020204030204" pitchFamily="49" charset="0"/>
              </a:rPr>
              <a:t>m_center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.</a:t>
            </a:r>
            <a:r>
              <a:rPr lang="de-DE" dirty="0">
                <a:solidFill>
                  <a:srgbClr val="001080"/>
                </a:solidFill>
                <a:latin typeface="Consolas" panose="020B0609020204030204" pitchFamily="49" charset="0"/>
              </a:rPr>
              <a:t>y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+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1080"/>
                </a:solidFill>
                <a:latin typeface="Consolas" panose="020B0609020204030204" pitchFamily="49" charset="0"/>
              </a:rPr>
              <a:t>m_radius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}</a:t>
            </a:r>
          </a:p>
          <a:p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   );</a:t>
            </a:r>
          </a:p>
          <a:p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 }</a:t>
            </a:r>
          </a:p>
          <a:p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private: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 </a:t>
            </a:r>
            <a:r>
              <a:rPr lang="de-DE" dirty="0">
                <a:solidFill>
                  <a:srgbClr val="267F99"/>
                </a:solidFill>
                <a:latin typeface="Consolas" panose="020B0609020204030204" pitchFamily="49" charset="0"/>
              </a:rPr>
              <a:t>Point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1080"/>
                </a:solidFill>
                <a:latin typeface="Consolas" panose="020B0609020204030204" pitchFamily="49" charset="0"/>
              </a:rPr>
              <a:t>m_center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 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1080"/>
                </a:solidFill>
                <a:latin typeface="Consolas" panose="020B0609020204030204" pitchFamily="49" charset="0"/>
              </a:rPr>
              <a:t>m_radius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};</a:t>
            </a:r>
            <a:endParaRPr lang="de-DE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3844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>
            <a:extLst>
              <a:ext uri="{FF2B5EF4-FFF2-40B4-BE49-F238E27FC236}">
                <a16:creationId xmlns:a16="http://schemas.microsoft.com/office/drawing/2014/main" id="{71204B2D-7B21-3707-5932-660FAC4704CA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9776" y="404664"/>
            <a:ext cx="4284662" cy="6267450"/>
          </a:xfrm>
        </p:spPr>
      </p:pic>
    </p:spTree>
    <p:extLst>
      <p:ext uri="{BB962C8B-B14F-4D97-AF65-F5344CB8AC3E}">
        <p14:creationId xmlns:p14="http://schemas.microsoft.com/office/powerpoint/2010/main" val="2981634697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F161512-5428-9AFE-0FCC-B94482CB5C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7641" y="0"/>
            <a:ext cx="80367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91601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Применение интерфейсов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ru-RU" dirty="0"/>
              <a:t>Интерфейс - это </a:t>
            </a:r>
            <a:r>
              <a:rPr lang="ru-RU" b="1" i="1" dirty="0"/>
              <a:t>контракт</a:t>
            </a:r>
            <a:r>
              <a:rPr lang="ru-RU" dirty="0"/>
              <a:t>, который обязуется выполнить любой класс, реализующий данный интерфейс</a:t>
            </a:r>
          </a:p>
          <a:p>
            <a:r>
              <a:rPr lang="ru-RU" dirty="0"/>
              <a:t>Позволяет использовать полиморфизм времени выполнения</a:t>
            </a:r>
          </a:p>
          <a:p>
            <a:pPr lvl="1"/>
            <a:r>
              <a:rPr lang="ru-RU" dirty="0"/>
              <a:t>Объекты, реализующие интерфейс, можно обрабатывать единообразно, не зная их конкретного типа</a:t>
            </a:r>
          </a:p>
          <a:p>
            <a:pPr lvl="1"/>
            <a:r>
              <a:rPr lang="ru-RU" dirty="0"/>
              <a:t>Реализация может различаться, но внешний способ взаимодействия остаётся единым</a:t>
            </a:r>
          </a:p>
          <a:p>
            <a:r>
              <a:rPr lang="ru-RU" dirty="0"/>
              <a:t>Достоинства интерфейсов</a:t>
            </a:r>
          </a:p>
          <a:p>
            <a:pPr lvl="1"/>
            <a:r>
              <a:rPr lang="ru-RU" dirty="0"/>
              <a:t>Устраняют зависимость от конкретных реализаций</a:t>
            </a:r>
          </a:p>
          <a:p>
            <a:pPr lvl="1"/>
            <a:r>
              <a:rPr lang="ru-RU" dirty="0"/>
              <a:t>Повышают гибкость архитектуры</a:t>
            </a:r>
          </a:p>
          <a:p>
            <a:pPr lvl="1"/>
            <a:r>
              <a:rPr lang="ru-RU" dirty="0"/>
              <a:t>Упрощают тестирование (можно использовать реализации-заглушки)</a:t>
            </a:r>
          </a:p>
          <a:p>
            <a:pPr lvl="1"/>
            <a:r>
              <a:rPr lang="ru-RU" dirty="0"/>
              <a:t>Позволяют применять Принцип Инверсии Зависимостей и программированию через интерфейсы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9C1DCE1-75E3-8948-3A65-FC42381D74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Возможность подмены </a:t>
            </a:r>
            <a:r>
              <a:rPr lang="en-US" dirty="0"/>
              <a:t>Logger</a:t>
            </a:r>
            <a:r>
              <a:rPr lang="ru-RU" dirty="0"/>
              <a:t> во время тестирования</a:t>
            </a:r>
            <a:endParaRPr lang="en-US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F55E4819-6C39-4ACB-02F5-AA4B153751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448" y="2132856"/>
            <a:ext cx="9406764" cy="4618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1057107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7130E36-0C34-E74D-3E97-67489AF34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Упрощение тестирования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091BC62-58A4-7840-ED40-4F9FC163CB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8878" y="1758058"/>
            <a:ext cx="7434244" cy="5099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4090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52D598-FECC-423F-A98D-D2C77F624A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Передача параметров конструктору родителя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9878C5-693F-4C06-B636-F55A196DA00A}"/>
              </a:ext>
            </a:extLst>
          </p:cNvPr>
          <p:cNvSpPr txBox="1"/>
          <p:nvPr/>
        </p:nvSpPr>
        <p:spPr>
          <a:xfrm>
            <a:off x="983432" y="2010092"/>
            <a:ext cx="8856984" cy="47705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struct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Point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double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x = 0;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double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y = 0;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enum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Color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{ </a:t>
            </a:r>
            <a:r>
              <a:rPr lang="en-US" sz="1600" dirty="0">
                <a:solidFill>
                  <a:srgbClr val="2F4F4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BLACK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2F4F4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2F4F4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GREEN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2F4F4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BLUE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};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Shape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explicit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Shape(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Color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color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: color_(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color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{ }</a:t>
            </a:r>
          </a:p>
          <a:p>
            <a:pPr>
              <a:spcAft>
                <a:spcPts val="0"/>
              </a:spcAft>
            </a:pP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Color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GetColor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{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return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color_; } 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private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Color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color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_;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6486733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C692D3-5D9E-4798-3586-987048740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Разрешённые типы связей интерфейса с другими сущностями</a:t>
            </a:r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16ACA26-FEA4-2A3C-2C8D-876B5D3848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376" y="2131144"/>
            <a:ext cx="5513369" cy="2233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3E3548EF-9810-7967-72E2-5607F64429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4112" y="2131144"/>
            <a:ext cx="3629025" cy="1504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19837772-5FEB-0A87-6117-586100D55B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290" y="3789039"/>
            <a:ext cx="2110358" cy="2272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039798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ABA10-9D91-337B-2333-C42986D08F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Анализ зависимостей с помощью диаграмм классов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3DA1BD-48D5-C952-F834-F11CE381867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ru-RU" dirty="0"/>
              <a:t>зависит от </a:t>
            </a:r>
            <a:r>
              <a:rPr lang="en-US" dirty="0"/>
              <a:t>B </a:t>
            </a:r>
            <a:r>
              <a:rPr lang="ru-RU" dirty="0"/>
              <a:t>и </a:t>
            </a:r>
            <a:r>
              <a:rPr lang="en-US" dirty="0"/>
              <a:t>C</a:t>
            </a:r>
          </a:p>
          <a:p>
            <a:r>
              <a:rPr lang="ru-RU" dirty="0"/>
              <a:t>С зависит от </a:t>
            </a:r>
            <a:r>
              <a:rPr lang="en-US" dirty="0"/>
              <a:t>B</a:t>
            </a:r>
          </a:p>
          <a:p>
            <a:r>
              <a:rPr lang="en-US" dirty="0"/>
              <a:t>E </a:t>
            </a:r>
            <a:r>
              <a:rPr lang="ru-RU" dirty="0"/>
              <a:t>зависит от </a:t>
            </a:r>
            <a:r>
              <a:rPr lang="en-US" dirty="0"/>
              <a:t>B, C </a:t>
            </a:r>
            <a:r>
              <a:rPr lang="ru-RU" dirty="0"/>
              <a:t>и </a:t>
            </a:r>
            <a:r>
              <a:rPr lang="en-US" dirty="0"/>
              <a:t>D</a:t>
            </a:r>
          </a:p>
          <a:p>
            <a:r>
              <a:rPr lang="en-US" dirty="0"/>
              <a:t>F </a:t>
            </a:r>
            <a:r>
              <a:rPr lang="ru-RU" dirty="0"/>
              <a:t>зависит от </a:t>
            </a:r>
            <a:r>
              <a:rPr lang="en-US" dirty="0"/>
              <a:t>D</a:t>
            </a:r>
          </a:p>
          <a:p>
            <a:r>
              <a:rPr lang="en-US" dirty="0"/>
              <a:t>main </a:t>
            </a:r>
            <a:r>
              <a:rPr lang="ru-RU" dirty="0"/>
              <a:t>напрямую зависит от </a:t>
            </a:r>
            <a:r>
              <a:rPr lang="en-US" dirty="0"/>
              <a:t>A, E </a:t>
            </a:r>
            <a:r>
              <a:rPr lang="ru-RU" dirty="0"/>
              <a:t>и </a:t>
            </a:r>
            <a:r>
              <a:rPr lang="en-US" dirty="0"/>
              <a:t>F</a:t>
            </a:r>
            <a:endParaRPr lang="ru-RU" dirty="0"/>
          </a:p>
          <a:p>
            <a:pPr lvl="1"/>
            <a:r>
              <a:rPr lang="ru-RU" dirty="0"/>
              <a:t>и косвенно от </a:t>
            </a:r>
            <a:r>
              <a:rPr lang="en-US" dirty="0"/>
              <a:t>C, B </a:t>
            </a:r>
            <a:r>
              <a:rPr lang="ru-RU" dirty="0"/>
              <a:t>и </a:t>
            </a:r>
            <a:r>
              <a:rPr lang="en-US" dirty="0"/>
              <a:t>D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26AFECEF-1D30-A035-9366-8BD14428FA53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5202" y="1825625"/>
            <a:ext cx="4635596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0220897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Приведение типов вверх и вниз по иерархии классов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Приведение типов в пределах иерархии классов</a:t>
            </a:r>
            <a:endParaRPr lang="ru-RU" dirty="0"/>
          </a:p>
        </p:txBody>
      </p:sp>
      <p:sp>
        <p:nvSpPr>
          <p:cNvPr id="6" name="Содержимое 5"/>
          <p:cNvSpPr>
            <a:spLocks noGrp="1"/>
          </p:cNvSpPr>
          <p:nvPr>
            <p:ph sz="half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ru-RU" dirty="0"/>
              <a:t>Приведение типов вверх по иерархии происходит неявно</a:t>
            </a:r>
          </a:p>
          <a:p>
            <a:pPr lvl="1"/>
            <a:r>
              <a:rPr lang="ru-RU" dirty="0"/>
              <a:t>Всякая собака является животным</a:t>
            </a:r>
          </a:p>
          <a:p>
            <a:pPr lvl="1"/>
            <a:r>
              <a:rPr lang="ru-RU" dirty="0"/>
              <a:t>Всякий ястреб является птицей</a:t>
            </a:r>
          </a:p>
          <a:p>
            <a:pPr lvl="1"/>
            <a:r>
              <a:rPr lang="ru-RU" dirty="0"/>
              <a:t>Исключение – ромбовидное множественное наследование</a:t>
            </a:r>
          </a:p>
          <a:p>
            <a:r>
              <a:rPr lang="ru-RU" dirty="0"/>
              <a:t>Приведение типов вниз по иерархии не всегда возможно </a:t>
            </a:r>
          </a:p>
          <a:p>
            <a:pPr lvl="1"/>
            <a:r>
              <a:rPr lang="ru-RU" dirty="0"/>
              <a:t>Не всякое млекопитающее – собака, но </a:t>
            </a:r>
            <a:r>
              <a:rPr lang="ru-RU" b="1" dirty="0"/>
              <a:t>некоторые млекопитающие</a:t>
            </a:r>
            <a:r>
              <a:rPr lang="ru-RU" dirty="0"/>
              <a:t> могут быть собаками</a:t>
            </a:r>
            <a:endParaRPr lang="en-US" dirty="0"/>
          </a:p>
          <a:p>
            <a:pPr lvl="1"/>
            <a:r>
              <a:rPr lang="ru-RU" dirty="0"/>
              <a:t>В </a:t>
            </a:r>
            <a:r>
              <a:rPr lang="en-US" dirty="0"/>
              <a:t>C++ </a:t>
            </a:r>
            <a:r>
              <a:rPr lang="ru-RU" dirty="0"/>
              <a:t>для такого приведения типов используется  оператор </a:t>
            </a:r>
            <a:r>
              <a:rPr lang="en-US" b="1" dirty="0" err="1"/>
              <a:t>dynamic_cast</a:t>
            </a:r>
            <a:endParaRPr lang="ru-RU" b="1" dirty="0"/>
          </a:p>
          <a:p>
            <a:r>
              <a:rPr lang="ru-RU" dirty="0"/>
              <a:t>Приведение типа между несвязанными классами иерархии недопустимо</a:t>
            </a:r>
          </a:p>
          <a:p>
            <a:pPr lvl="1"/>
            <a:r>
              <a:rPr lang="ru-RU" dirty="0"/>
              <a:t>Собаки не являются птицами</a:t>
            </a:r>
          </a:p>
          <a:p>
            <a:pPr lvl="1"/>
            <a:r>
              <a:rPr lang="ru-RU" dirty="0"/>
              <a:t>Кошка – не ястреб и не собака</a:t>
            </a:r>
          </a:p>
          <a:p>
            <a:pPr lvl="1"/>
            <a:r>
              <a:rPr lang="ru-RU" dirty="0"/>
              <a:t>Ястреб – не млекопитающее</a:t>
            </a:r>
          </a:p>
        </p:txBody>
      </p:sp>
      <p:graphicFrame>
        <p:nvGraphicFramePr>
          <p:cNvPr id="9" name="Содержимое 8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81170513"/>
              </p:ext>
            </p:extLst>
          </p:nvPr>
        </p:nvGraphicFramePr>
        <p:xfrm>
          <a:off x="6172200" y="1825625"/>
          <a:ext cx="5181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Стрелка вправо 9"/>
          <p:cNvSpPr/>
          <p:nvPr/>
        </p:nvSpPr>
        <p:spPr>
          <a:xfrm rot="18646238">
            <a:off x="7201015" y="2984156"/>
            <a:ext cx="842723" cy="285752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Стрелка вправо 10"/>
          <p:cNvSpPr/>
          <p:nvPr/>
        </p:nvSpPr>
        <p:spPr>
          <a:xfrm rot="14716862">
            <a:off x="9580559" y="2867424"/>
            <a:ext cx="842723" cy="285752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Стрелка вправо 13"/>
          <p:cNvSpPr/>
          <p:nvPr/>
        </p:nvSpPr>
        <p:spPr>
          <a:xfrm rot="17898053">
            <a:off x="6486633" y="4841545"/>
            <a:ext cx="842723" cy="285752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Стрелка вправо 14"/>
          <p:cNvSpPr/>
          <p:nvPr/>
        </p:nvSpPr>
        <p:spPr>
          <a:xfrm rot="15088686">
            <a:off x="7872794" y="4802617"/>
            <a:ext cx="842723" cy="285752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Стрелка вправо 15"/>
          <p:cNvSpPr/>
          <p:nvPr/>
        </p:nvSpPr>
        <p:spPr>
          <a:xfrm rot="15920615">
            <a:off x="10622426" y="4571918"/>
            <a:ext cx="842723" cy="285752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Стрелка вправо 16"/>
          <p:cNvSpPr/>
          <p:nvPr/>
        </p:nvSpPr>
        <p:spPr>
          <a:xfrm rot="7701891">
            <a:off x="7484904" y="3085055"/>
            <a:ext cx="842723" cy="285752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Стрелка вправо 23"/>
          <p:cNvSpPr/>
          <p:nvPr/>
        </p:nvSpPr>
        <p:spPr>
          <a:xfrm rot="4175909">
            <a:off x="9301437" y="3125736"/>
            <a:ext cx="842723" cy="285752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Стрелка вправо 24"/>
          <p:cNvSpPr/>
          <p:nvPr/>
        </p:nvSpPr>
        <p:spPr>
          <a:xfrm rot="5246473">
            <a:off x="9994750" y="4772647"/>
            <a:ext cx="842723" cy="285752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Стрелка вправо 25"/>
          <p:cNvSpPr/>
          <p:nvPr/>
        </p:nvSpPr>
        <p:spPr>
          <a:xfrm rot="4527670">
            <a:off x="7633229" y="4872867"/>
            <a:ext cx="842723" cy="285752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Стрелка вправо 26"/>
          <p:cNvSpPr/>
          <p:nvPr/>
        </p:nvSpPr>
        <p:spPr>
          <a:xfrm rot="6994494">
            <a:off x="6776743" y="4869894"/>
            <a:ext cx="842723" cy="285752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Двойная стрелка влево/вправо 27"/>
          <p:cNvSpPr/>
          <p:nvPr/>
        </p:nvSpPr>
        <p:spPr>
          <a:xfrm rot="18728933">
            <a:off x="8722926" y="4746055"/>
            <a:ext cx="1438149" cy="208734"/>
          </a:xfrm>
          <a:prstGeom prst="left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Двойная стрелка влево/вправо 28"/>
          <p:cNvSpPr/>
          <p:nvPr/>
        </p:nvSpPr>
        <p:spPr>
          <a:xfrm>
            <a:off x="8839910" y="4068911"/>
            <a:ext cx="1072513" cy="214314"/>
          </a:xfrm>
          <a:prstGeom prst="left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Двойная стрелка влево/вправо 29"/>
          <p:cNvSpPr/>
          <p:nvPr/>
        </p:nvSpPr>
        <p:spPr>
          <a:xfrm>
            <a:off x="7759494" y="5732513"/>
            <a:ext cx="492499" cy="214314"/>
          </a:xfrm>
          <a:prstGeom prst="left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Двойная стрелка влево/вправо 30"/>
          <p:cNvSpPr/>
          <p:nvPr/>
        </p:nvSpPr>
        <p:spPr>
          <a:xfrm>
            <a:off x="9533066" y="5694649"/>
            <a:ext cx="428628" cy="214313"/>
          </a:xfrm>
          <a:prstGeom prst="left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Двойная стрелка влево/вправо 31"/>
          <p:cNvSpPr/>
          <p:nvPr/>
        </p:nvSpPr>
        <p:spPr>
          <a:xfrm rot="2349474">
            <a:off x="8810638" y="4716515"/>
            <a:ext cx="1298291" cy="267811"/>
          </a:xfrm>
          <a:prstGeom prst="left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5FDD4E9-8237-4DCC-8F9C-777DBAAE09F1}"/>
              </a:ext>
            </a:extLst>
          </p:cNvPr>
          <p:cNvSpPr/>
          <p:nvPr/>
        </p:nvSpPr>
        <p:spPr>
          <a:xfrm>
            <a:off x="47328" y="0"/>
            <a:ext cx="5256584" cy="615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267F99"/>
                </a:solidFill>
                <a:latin typeface="Consolas" panose="020B0609020204030204" pitchFamily="49" charset="0"/>
              </a:rPr>
              <a:t>Animal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: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virtual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795E26"/>
                </a:solidFill>
                <a:latin typeface="Consolas" panose="020B0609020204030204" pitchFamily="49" charset="0"/>
              </a:rPr>
              <a:t>~Animal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() =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default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b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protected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: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health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_ = </a:t>
            </a:r>
            <a:r>
              <a:rPr lang="de-DE" sz="1600" dirty="0">
                <a:solidFill>
                  <a:srgbClr val="098658"/>
                </a:solidFill>
                <a:latin typeface="Consolas" panose="020B0609020204030204" pitchFamily="49" charset="0"/>
              </a:rPr>
              <a:t>10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b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267F99"/>
                </a:solidFill>
                <a:latin typeface="Consolas" panose="020B0609020204030204" pitchFamily="49" charset="0"/>
              </a:rPr>
              <a:t>Mouse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267F99"/>
                </a:solidFill>
                <a:latin typeface="Consolas" panose="020B0609020204030204" pitchFamily="49" charset="0"/>
              </a:rPr>
              <a:t>Animal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: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795E26"/>
                </a:solidFill>
                <a:latin typeface="Consolas" panose="020B0609020204030204" pitchFamily="49" charset="0"/>
              </a:rPr>
              <a:t>EatCheese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health_ += </a:t>
            </a:r>
            <a:r>
              <a:rPr lang="de-DE" sz="1600" dirty="0">
                <a:solidFill>
                  <a:srgbClr val="098658"/>
                </a:solidFill>
                <a:latin typeface="Consolas" panose="020B0609020204030204" pitchFamily="49" charset="0"/>
              </a:rPr>
              <a:t>10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}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b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267F99"/>
                </a:solidFill>
                <a:latin typeface="Consolas" panose="020B0609020204030204" pitchFamily="49" charset="0"/>
              </a:rPr>
              <a:t>Hedgehog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267F99"/>
                </a:solidFill>
                <a:latin typeface="Consolas" panose="020B0609020204030204" pitchFamily="49" charset="0"/>
              </a:rPr>
              <a:t>Animal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: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795E26"/>
                </a:solidFill>
                <a:latin typeface="Consolas" panose="020B0609020204030204" pitchFamily="49" charset="0"/>
              </a:rPr>
              <a:t>Sing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600" dirty="0" err="1">
                <a:solidFill>
                  <a:srgbClr val="267F99"/>
                </a:solidFill>
                <a:latin typeface="Consolas" panose="020B0609020204030204" pitchFamily="49" charset="0"/>
              </a:rPr>
              <a:t>string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001080"/>
                </a:solidFill>
                <a:latin typeface="Consolas" panose="020B0609020204030204" pitchFamily="49" charset="0"/>
              </a:rPr>
              <a:t>song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sz="1600" dirty="0">
                <a:solidFill>
                  <a:srgbClr val="001080"/>
                </a:solidFill>
                <a:latin typeface="Consolas" panose="020B0609020204030204" pitchFamily="49" charset="0"/>
              </a:rPr>
              <a:t>sing_history_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de-DE" sz="1600" dirty="0">
                <a:solidFill>
                  <a:srgbClr val="795E26"/>
                </a:solidFill>
                <a:latin typeface="Consolas" panose="020B0609020204030204" pitchFamily="49" charset="0"/>
              </a:rPr>
              <a:t>push_back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600" dirty="0">
                <a:solidFill>
                  <a:srgbClr val="795E26"/>
                </a:solidFill>
                <a:latin typeface="Consolas" panose="020B0609020204030204" pitchFamily="49" charset="0"/>
              </a:rPr>
              <a:t>move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(song));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}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b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private: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vector&lt;string&gt; sing_history_;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  <a:endParaRPr lang="de-DE" sz="16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8EC5233-C76D-41EE-A912-B4558BE41546}"/>
              </a:ext>
            </a:extLst>
          </p:cNvPr>
          <p:cNvSpPr/>
          <p:nvPr/>
        </p:nvSpPr>
        <p:spPr>
          <a:xfrm>
            <a:off x="5807968" y="0"/>
            <a:ext cx="6384032" cy="46474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795E26"/>
                </a:solidFill>
                <a:latin typeface="Consolas" panose="020B0609020204030204" pitchFamily="49" charset="0"/>
              </a:rPr>
              <a:t>PlayWithAnimal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600" dirty="0">
                <a:solidFill>
                  <a:srgbClr val="267F99"/>
                </a:solidFill>
                <a:latin typeface="Consolas" panose="020B0609020204030204" pitchFamily="49" charset="0"/>
              </a:rPr>
              <a:t>Animal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&amp;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001080"/>
                </a:solidFill>
                <a:latin typeface="Consolas" panose="020B0609020204030204" pitchFamily="49" charset="0"/>
              </a:rPr>
              <a:t>animal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Mouse&amp; 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mouse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static_cast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&lt;Mouse&amp;&gt;(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animal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"Mouse </a:t>
            </a:r>
            <a:r>
              <a:rPr lang="de-DE" sz="1600" dirty="0" err="1">
                <a:solidFill>
                  <a:srgbClr val="A31515"/>
                </a:solidFill>
                <a:latin typeface="Consolas" panose="020B0609020204030204" pitchFamily="49" charset="0"/>
              </a:rPr>
              <a:t>eats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A31515"/>
                </a:solidFill>
                <a:latin typeface="Consolas" panose="020B0609020204030204" pitchFamily="49" charset="0"/>
              </a:rPr>
              <a:t>cheese"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sv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</a:t>
            </a:r>
            <a:r>
              <a:rPr lang="de-DE" sz="1600" dirty="0" err="1">
                <a:solidFill>
                  <a:srgbClr val="001080"/>
                </a:solidFill>
                <a:latin typeface="Consolas" panose="020B0609020204030204" pitchFamily="49" charset="0"/>
              </a:rPr>
              <a:t>mouse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de-DE" sz="1600" dirty="0" err="1">
                <a:solidFill>
                  <a:srgbClr val="795E26"/>
                </a:solidFill>
                <a:latin typeface="Consolas" panose="020B0609020204030204" pitchFamily="49" charset="0"/>
              </a:rPr>
              <a:t>EatCheese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b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Hedgehog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&amp; 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hedgehog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static_cast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Hedgehog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&amp;&gt;(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animal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 err="1">
                <a:solidFill>
                  <a:srgbClr val="A31515"/>
                </a:solidFill>
                <a:latin typeface="Consolas" panose="020B0609020204030204" pitchFamily="49" charset="0"/>
              </a:rPr>
              <a:t>Hedgehog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A31515"/>
                </a:solidFill>
                <a:latin typeface="Consolas" panose="020B0609020204030204" pitchFamily="49" charset="0"/>
              </a:rPr>
              <a:t>sings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A31515"/>
                </a:solidFill>
                <a:latin typeface="Consolas" panose="020B0609020204030204" pitchFamily="49" charset="0"/>
              </a:rPr>
              <a:t>songs"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sv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</a:t>
            </a:r>
            <a:r>
              <a:rPr lang="de-DE" sz="1600" dirty="0" err="1">
                <a:solidFill>
                  <a:srgbClr val="001080"/>
                </a:solidFill>
                <a:latin typeface="Consolas" panose="020B0609020204030204" pitchFamily="49" charset="0"/>
              </a:rPr>
              <a:t>hedgehog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de-DE" sz="1600" dirty="0" err="1">
                <a:solidFill>
                  <a:srgbClr val="795E26"/>
                </a:solidFill>
                <a:latin typeface="Consolas" panose="020B0609020204030204" pitchFamily="49" charset="0"/>
              </a:rPr>
              <a:t>Sing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"Jingle </a:t>
            </a:r>
            <a:r>
              <a:rPr lang="de-DE" sz="1600" dirty="0" err="1">
                <a:solidFill>
                  <a:srgbClr val="A31515"/>
                </a:solidFill>
                <a:latin typeface="Consolas" panose="020B0609020204030204" pitchFamily="49" charset="0"/>
              </a:rPr>
              <a:t>Bells"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s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</a:t>
            </a:r>
            <a:r>
              <a:rPr lang="de-DE" sz="1600" dirty="0" err="1">
                <a:solidFill>
                  <a:srgbClr val="001080"/>
                </a:solidFill>
                <a:latin typeface="Consolas" panose="020B0609020204030204" pitchFamily="49" charset="0"/>
              </a:rPr>
              <a:t>hedgehog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de-DE" sz="1600" dirty="0" err="1">
                <a:solidFill>
                  <a:srgbClr val="795E26"/>
                </a:solidFill>
                <a:latin typeface="Consolas" panose="020B0609020204030204" pitchFamily="49" charset="0"/>
              </a:rPr>
              <a:t>Sing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 err="1">
                <a:solidFill>
                  <a:srgbClr val="A31515"/>
                </a:solidFill>
                <a:latin typeface="Consolas" panose="020B0609020204030204" pitchFamily="49" charset="0"/>
              </a:rPr>
              <a:t>Yesterday"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s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b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795E26"/>
                </a:solidFill>
                <a:latin typeface="Consolas" panose="020B0609020204030204" pitchFamily="49" charset="0"/>
              </a:rPr>
              <a:t>main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Mouse 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mouse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</a:t>
            </a:r>
            <a:r>
              <a:rPr lang="de-DE" sz="1600" dirty="0" err="1">
                <a:solidFill>
                  <a:srgbClr val="795E26"/>
                </a:solidFill>
                <a:latin typeface="Consolas" panose="020B0609020204030204" pitchFamily="49" charset="0"/>
              </a:rPr>
              <a:t>PlayWithAnimal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mouse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"---"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sv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Hedgehog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hedgehog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</a:t>
            </a:r>
            <a:r>
              <a:rPr lang="de-DE" sz="1600" dirty="0" err="1">
                <a:solidFill>
                  <a:srgbClr val="795E26"/>
                </a:solidFill>
                <a:latin typeface="Consolas" panose="020B0609020204030204" pitchFamily="49" charset="0"/>
              </a:rPr>
              <a:t>PlayWithAnimal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hedgehog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de-DE" sz="16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28F975D-BEDF-4033-A9E9-6878AF38C7B5}"/>
              </a:ext>
            </a:extLst>
          </p:cNvPr>
          <p:cNvSpPr/>
          <p:nvPr/>
        </p:nvSpPr>
        <p:spPr>
          <a:xfrm>
            <a:off x="6061596" y="5445224"/>
            <a:ext cx="4272136" cy="92333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Mouse eats cheese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Hedgehog sings songs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Segmentation fault</a:t>
            </a:r>
            <a:endParaRPr lang="en-US" b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1721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 tmFilter="0, 0; .2, .5; .8, .5; 1, 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9" dur="250" autoRev="1" fill="hold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 tmFilter="0, 0; .2, .5; .8, .5; 1, 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4" dur="250" autoRev="1" fill="hold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 tmFilter="0, 0; .2, .5; .8, .5; 1, 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9" dur="250" autoRev="1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 tmFilter="0, 0; .2, .5; .8, .5; 1, 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4" dur="250" autoRev="1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 tmFilter="0, 0; .2, .5; .8, .5; 1, 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3" dur="250" autoRev="1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 tmFilter="0, 0; .2, .5; .8, .5; 1, 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8" dur="250" autoRev="1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500" tmFilter="0, 0; .2, .5; .8, .5; 1, 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3" dur="250" autoRev="1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2" dur="500" tmFilter="0, 0; .2, .5; .8, .5; 1, 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3" dur="250" autoRev="1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7" dur="500" tmFilter="0, 0; .2, .5; .8, .5; 1, 0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8" dur="250" autoRev="1" fill="hold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Оператор </a:t>
            </a:r>
            <a:r>
              <a:rPr lang="en-US" dirty="0" err="1"/>
              <a:t>dynamic_cast</a:t>
            </a:r>
            <a:endParaRPr lang="ru-RU" dirty="0"/>
          </a:p>
        </p:txBody>
      </p:sp>
      <p:sp>
        <p:nvSpPr>
          <p:cNvPr id="6" name="Содержимое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Выполняет </a:t>
            </a:r>
            <a:r>
              <a:rPr lang="ru-RU" b="1" dirty="0"/>
              <a:t>безопасное</a:t>
            </a:r>
            <a:r>
              <a:rPr lang="ru-RU" dirty="0"/>
              <a:t> приведение типа во время выполнения программы</a:t>
            </a:r>
          </a:p>
          <a:p>
            <a:r>
              <a:rPr lang="ru-RU" dirty="0"/>
              <a:t>Используется для приведения:</a:t>
            </a:r>
          </a:p>
          <a:p>
            <a:pPr lvl="1"/>
            <a:r>
              <a:rPr lang="ru-RU" dirty="0"/>
              <a:t>указателей (Base* → </a:t>
            </a:r>
            <a:r>
              <a:rPr lang="ru-RU" dirty="0" err="1"/>
              <a:t>Derived</a:t>
            </a:r>
            <a:r>
              <a:rPr lang="ru-RU" dirty="0"/>
              <a:t>*) — возвращает </a:t>
            </a:r>
            <a:r>
              <a:rPr lang="ru-RU" dirty="0" err="1"/>
              <a:t>nullptr</a:t>
            </a:r>
            <a:r>
              <a:rPr lang="ru-RU" dirty="0"/>
              <a:t>, если приведение невозможно</a:t>
            </a:r>
          </a:p>
          <a:p>
            <a:pPr lvl="1"/>
            <a:r>
              <a:rPr lang="ru-RU" dirty="0"/>
              <a:t>ссылок (Base&amp; → </a:t>
            </a:r>
            <a:r>
              <a:rPr lang="ru-RU" dirty="0" err="1"/>
              <a:t>Derived</a:t>
            </a:r>
            <a:r>
              <a:rPr lang="ru-RU" dirty="0"/>
              <a:t>&amp;) — генерирует исключение </a:t>
            </a:r>
            <a:r>
              <a:rPr lang="ru-RU" dirty="0" err="1"/>
              <a:t>std</a:t>
            </a:r>
            <a:r>
              <a:rPr lang="ru-RU" dirty="0"/>
              <a:t>::</a:t>
            </a:r>
            <a:r>
              <a:rPr lang="ru-RU" dirty="0" err="1"/>
              <a:t>bad_cast</a:t>
            </a:r>
            <a:r>
              <a:rPr lang="ru-RU" dirty="0"/>
              <a:t>, если приведение невозможно</a:t>
            </a:r>
            <a:endParaRPr lang="en-US" dirty="0"/>
          </a:p>
          <a:p>
            <a:r>
              <a:rPr lang="ru-RU" dirty="0"/>
              <a:t>Требует наличия хотя бы одного виртуального метода в базовом классе (для поддержки RTTI — </a:t>
            </a:r>
            <a:r>
              <a:rPr lang="ru-RU" dirty="0" err="1"/>
              <a:t>Run</a:t>
            </a:r>
            <a:r>
              <a:rPr lang="ru-RU" dirty="0"/>
              <a:t>-Time Type Information)</a:t>
            </a:r>
            <a:endParaRPr lang="en-US" dirty="0"/>
          </a:p>
          <a:p>
            <a:r>
              <a:rPr lang="ru-RU" dirty="0"/>
              <a:t>Часто используется при работе с полиморфными объектами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BF21C2E-518B-4465-909D-AE4CB87D2BC8}"/>
              </a:ext>
            </a:extLst>
          </p:cNvPr>
          <p:cNvSpPr/>
          <p:nvPr/>
        </p:nvSpPr>
        <p:spPr>
          <a:xfrm>
            <a:off x="335360" y="116632"/>
            <a:ext cx="8664624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795E26"/>
                </a:solidFill>
                <a:latin typeface="Consolas" panose="020B0609020204030204" pitchFamily="49" charset="0"/>
              </a:rPr>
              <a:t>PlayWithAnimal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dirty="0">
                <a:solidFill>
                  <a:srgbClr val="267F99"/>
                </a:solidFill>
                <a:latin typeface="Consolas" panose="020B0609020204030204" pitchFamily="49" charset="0"/>
              </a:rPr>
              <a:t>Animal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&amp;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animal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dirty="0">
                <a:solidFill>
                  <a:srgbClr val="AF00DB"/>
                </a:solidFill>
                <a:latin typeface="Consolas" panose="020B0609020204030204" pitchFamily="49" charset="0"/>
              </a:rPr>
              <a:t>if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(Mouse* mouse = 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dynamic_cast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&lt;Mouse*&gt;(&amp;animal)) {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   cout &lt;&lt; </a:t>
            </a:r>
            <a:r>
              <a:rPr lang="de-DE" dirty="0">
                <a:solidFill>
                  <a:srgbClr val="A31515"/>
                </a:solidFill>
                <a:latin typeface="Consolas" panose="020B0609020204030204" pitchFamily="49" charset="0"/>
              </a:rPr>
              <a:t>"Mouse eats cheese"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sv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&lt;&lt; endl;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de-DE" dirty="0">
                <a:solidFill>
                  <a:srgbClr val="001080"/>
                </a:solidFill>
                <a:latin typeface="Consolas" panose="020B0609020204030204" pitchFamily="49" charset="0"/>
              </a:rPr>
              <a:t>mouse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-&gt;</a:t>
            </a:r>
            <a:r>
              <a:rPr lang="de-DE" dirty="0">
                <a:solidFill>
                  <a:srgbClr val="795E26"/>
                </a:solidFill>
                <a:latin typeface="Consolas" panose="020B0609020204030204" pitchFamily="49" charset="0"/>
              </a:rPr>
              <a:t>EatCheese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b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dirty="0">
                <a:solidFill>
                  <a:srgbClr val="AF00DB"/>
                </a:solidFill>
                <a:latin typeface="Consolas" panose="020B0609020204030204" pitchFamily="49" charset="0"/>
              </a:rPr>
              <a:t>if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(Hedgehog* hedgehog = 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dynamic_cast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&lt;Hedgehog*&gt;(&amp;animal)) {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   cout &lt;&lt; </a:t>
            </a:r>
            <a:r>
              <a:rPr lang="de-DE" dirty="0">
                <a:solidFill>
                  <a:srgbClr val="A31515"/>
                </a:solidFill>
                <a:latin typeface="Consolas" panose="020B0609020204030204" pitchFamily="49" charset="0"/>
              </a:rPr>
              <a:t>"Hedgehog sings songs"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sv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&lt;&lt; endl;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de-DE" dirty="0">
                <a:solidFill>
                  <a:srgbClr val="001080"/>
                </a:solidFill>
                <a:latin typeface="Consolas" panose="020B0609020204030204" pitchFamily="49" charset="0"/>
              </a:rPr>
              <a:t>hedgehog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-&gt;</a:t>
            </a:r>
            <a:r>
              <a:rPr lang="de-DE" dirty="0">
                <a:solidFill>
                  <a:srgbClr val="795E26"/>
                </a:solidFill>
                <a:latin typeface="Consolas" panose="020B0609020204030204" pitchFamily="49" charset="0"/>
              </a:rPr>
              <a:t>Sing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dirty="0">
                <a:solidFill>
                  <a:srgbClr val="A31515"/>
                </a:solidFill>
                <a:latin typeface="Consolas" panose="020B0609020204030204" pitchFamily="49" charset="0"/>
              </a:rPr>
              <a:t>"Jingle Bells"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s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de-DE" dirty="0">
                <a:solidFill>
                  <a:srgbClr val="001080"/>
                </a:solidFill>
                <a:latin typeface="Consolas" panose="020B0609020204030204" pitchFamily="49" charset="0"/>
              </a:rPr>
              <a:t>hedgehog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-&gt;</a:t>
            </a:r>
            <a:r>
              <a:rPr lang="de-DE" dirty="0">
                <a:solidFill>
                  <a:srgbClr val="795E26"/>
                </a:solidFill>
                <a:latin typeface="Consolas" panose="020B0609020204030204" pitchFamily="49" charset="0"/>
              </a:rPr>
              <a:t>Sing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dirty="0">
                <a:solidFill>
                  <a:srgbClr val="A31515"/>
                </a:solidFill>
                <a:latin typeface="Consolas" panose="020B0609020204030204" pitchFamily="49" charset="0"/>
              </a:rPr>
              <a:t>"Yesterday"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s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b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795E26"/>
                </a:solidFill>
                <a:latin typeface="Consolas" panose="020B0609020204030204" pitchFamily="49" charset="0"/>
              </a:rPr>
              <a:t>main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 Mouse mouse;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dirty="0">
                <a:solidFill>
                  <a:srgbClr val="795E26"/>
                </a:solidFill>
                <a:latin typeface="Consolas" panose="020B0609020204030204" pitchFamily="49" charset="0"/>
              </a:rPr>
              <a:t>PlayWithAnimal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(mouse);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 cout &lt;&lt; </a:t>
            </a:r>
            <a:r>
              <a:rPr lang="de-DE" dirty="0">
                <a:solidFill>
                  <a:srgbClr val="A31515"/>
                </a:solidFill>
                <a:latin typeface="Consolas" panose="020B0609020204030204" pitchFamily="49" charset="0"/>
              </a:rPr>
              <a:t>"---"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sv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&lt;&lt; endl;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 Hedgehog hedgehog;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dirty="0">
                <a:solidFill>
                  <a:srgbClr val="795E26"/>
                </a:solidFill>
                <a:latin typeface="Consolas" panose="020B0609020204030204" pitchFamily="49" charset="0"/>
              </a:rPr>
              <a:t>PlayWithAnimal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(hedgehog);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de-DE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2814761-0BFA-438F-91F9-6972E2DA39EC}"/>
              </a:ext>
            </a:extLst>
          </p:cNvPr>
          <p:cNvSpPr/>
          <p:nvPr/>
        </p:nvSpPr>
        <p:spPr>
          <a:xfrm>
            <a:off x="7464152" y="5517232"/>
            <a:ext cx="3744416" cy="92333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Mouse eats cheese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---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Hedgehog sings songs</a:t>
            </a:r>
            <a:endParaRPr lang="en-US" b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9476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 tmFilter="0, 0; .2, .5; .8, .5; 1, 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250" autoRev="1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 tmFilter="0, 0; .2, .5; .8, .5; 1, 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" dur="250" autoRev="1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 tmFilter="0, 0; .2, .5; .8, .5; 1, 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250" autoRev="1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2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 tmFilter="0, 0; .2, .5; .8, .5; 1, 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4" dur="250" autoRev="1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 tmFilter="0, 0; .2, .5; .8, .5; 1, 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4" dur="250" autoRev="1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 tmFilter="0, 0; .2, .5; .8, .5; 1, 0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9" dur="250" autoRev="1" fill="hold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 tmFilter="0, 0; .2, .5; .8, .5; 1, 0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9" dur="250" autoRev="1" fill="hold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0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 tmFilter="0, 0; .2, .5; .8, .5; 1, 0"/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2" dur="250" autoRev="1" fill="hold"/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 tmFilter="0, 0; .2, .5; .8, .5; 1, 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7" dur="250" autoRev="1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 tmFilter="0, 0; .2, .5; .8, .5; 1, 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2" dur="250" autoRev="1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3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 tmFilter="0, 0; .2, .5; .8, .5; 1, 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5" dur="250" autoRev="1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6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 tmFilter="0, 0; .2, .5; .8, .5; 1, 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8" dur="250" autoRev="1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9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 tmFilter="0, 0; .2, .5; .8, .5; 1, 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1" dur="250" autoRev="1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2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 tmFilter="0, 0; .2, .5; .8, .5; 1, 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4" dur="250" autoRev="1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B6DC2DC-D196-4AD6-A771-2FD91D357E26}"/>
              </a:ext>
            </a:extLst>
          </p:cNvPr>
          <p:cNvSpPr/>
          <p:nvPr/>
        </p:nvSpPr>
        <p:spPr>
          <a:xfrm>
            <a:off x="335360" y="692696"/>
            <a:ext cx="11377264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795E26"/>
                </a:solidFill>
                <a:latin typeface="Consolas" panose="020B0609020204030204" pitchFamily="49" charset="0"/>
              </a:rPr>
              <a:t>PlayWithAnimal2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dirty="0">
                <a:solidFill>
                  <a:srgbClr val="267F99"/>
                </a:solidFill>
                <a:latin typeface="Consolas" panose="020B0609020204030204" pitchFamily="49" charset="0"/>
              </a:rPr>
              <a:t>Animal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&amp;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animal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dirty="0">
                <a:solidFill>
                  <a:srgbClr val="AF00DB"/>
                </a:solidFill>
                <a:latin typeface="Consolas" panose="020B0609020204030204" pitchFamily="49" charset="0"/>
              </a:rPr>
              <a:t>try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8000"/>
                </a:solidFill>
                <a:latin typeface="Consolas" panose="020B0609020204030204" pitchFamily="49" charset="0"/>
              </a:rPr>
              <a:t>    // </a:t>
            </a: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При невозможности приведения ссылки к нужному типу </a:t>
            </a:r>
            <a:endParaRPr lang="ru-RU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    // оператор </a:t>
            </a:r>
            <a:r>
              <a:rPr lang="de-DE" dirty="0" err="1">
                <a:solidFill>
                  <a:srgbClr val="008000"/>
                </a:solidFill>
                <a:latin typeface="Consolas" panose="020B0609020204030204" pitchFamily="49" charset="0"/>
              </a:rPr>
              <a:t>dynaic_cast</a:t>
            </a:r>
            <a:r>
              <a:rPr lang="de-DE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выбросит исключение </a:t>
            </a:r>
            <a:r>
              <a:rPr lang="de-DE" dirty="0" err="1">
                <a:solidFill>
                  <a:srgbClr val="008000"/>
                </a:solidFill>
                <a:latin typeface="Consolas" panose="020B0609020204030204" pitchFamily="49" charset="0"/>
              </a:rPr>
              <a:t>std</a:t>
            </a:r>
            <a:r>
              <a:rPr lang="de-DE" dirty="0">
                <a:solidFill>
                  <a:srgbClr val="008000"/>
                </a:solidFill>
                <a:latin typeface="Consolas" panose="020B0609020204030204" pitchFamily="49" charset="0"/>
              </a:rPr>
              <a:t>::</a:t>
            </a:r>
            <a:r>
              <a:rPr lang="de-DE" dirty="0" err="1">
                <a:solidFill>
                  <a:srgbClr val="008000"/>
                </a:solidFill>
                <a:latin typeface="Consolas" panose="020B0609020204030204" pitchFamily="49" charset="0"/>
              </a:rPr>
              <a:t>bad_cast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   Mouse&amp; mouse = 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dynamic_cast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&lt;Mouse&amp;&gt;(animal);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   cout &lt;&lt; </a:t>
            </a:r>
            <a:r>
              <a:rPr lang="de-DE" dirty="0">
                <a:solidFill>
                  <a:srgbClr val="A31515"/>
                </a:solidFill>
                <a:latin typeface="Consolas" panose="020B0609020204030204" pitchFamily="49" charset="0"/>
              </a:rPr>
              <a:t>"Mouse eats cheese"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sv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&lt;&lt; endl;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de-DE" dirty="0">
                <a:solidFill>
                  <a:srgbClr val="001080"/>
                </a:solidFill>
                <a:latin typeface="Consolas" panose="020B0609020204030204" pitchFamily="49" charset="0"/>
              </a:rPr>
              <a:t>mouse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de-DE" dirty="0">
                <a:solidFill>
                  <a:srgbClr val="795E26"/>
                </a:solidFill>
                <a:latin typeface="Consolas" panose="020B0609020204030204" pitchFamily="49" charset="0"/>
              </a:rPr>
              <a:t>EatCheese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 } </a:t>
            </a:r>
            <a:r>
              <a:rPr lang="de-DE" dirty="0">
                <a:solidFill>
                  <a:srgbClr val="AF00DB"/>
                </a:solidFill>
                <a:latin typeface="Consolas" panose="020B0609020204030204" pitchFamily="49" charset="0"/>
              </a:rPr>
              <a:t>catch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::bad_cast&amp;) {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b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dirty="0">
                <a:solidFill>
                  <a:srgbClr val="AF00DB"/>
                </a:solidFill>
                <a:latin typeface="Consolas" panose="020B0609020204030204" pitchFamily="49" charset="0"/>
              </a:rPr>
              <a:t>try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   Hedgehog&amp; hedgehog = 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dynamic_cast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&lt;Hedgehog&amp;&gt;(animal);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   cout &lt;&lt; </a:t>
            </a:r>
            <a:r>
              <a:rPr lang="de-DE" dirty="0">
                <a:solidFill>
                  <a:srgbClr val="A31515"/>
                </a:solidFill>
                <a:latin typeface="Consolas" panose="020B0609020204030204" pitchFamily="49" charset="0"/>
              </a:rPr>
              <a:t>"Hedgehog sings songs"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sv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&lt;&lt; endl;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de-DE" dirty="0">
                <a:solidFill>
                  <a:srgbClr val="001080"/>
                </a:solidFill>
                <a:latin typeface="Consolas" panose="020B0609020204030204" pitchFamily="49" charset="0"/>
              </a:rPr>
              <a:t>hedgehog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de-DE" dirty="0">
                <a:solidFill>
                  <a:srgbClr val="795E26"/>
                </a:solidFill>
                <a:latin typeface="Consolas" panose="020B0609020204030204" pitchFamily="49" charset="0"/>
              </a:rPr>
              <a:t>Sing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dirty="0">
                <a:solidFill>
                  <a:srgbClr val="A31515"/>
                </a:solidFill>
                <a:latin typeface="Consolas" panose="020B0609020204030204" pitchFamily="49" charset="0"/>
              </a:rPr>
              <a:t>"Jingle Bells"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s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de-DE" dirty="0">
                <a:solidFill>
                  <a:srgbClr val="001080"/>
                </a:solidFill>
                <a:latin typeface="Consolas" panose="020B0609020204030204" pitchFamily="49" charset="0"/>
              </a:rPr>
              <a:t>hedgehog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de-DE" dirty="0">
                <a:solidFill>
                  <a:srgbClr val="795E26"/>
                </a:solidFill>
                <a:latin typeface="Consolas" panose="020B0609020204030204" pitchFamily="49" charset="0"/>
              </a:rPr>
              <a:t>Sing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dirty="0">
                <a:solidFill>
                  <a:srgbClr val="A31515"/>
                </a:solidFill>
                <a:latin typeface="Consolas" panose="020B0609020204030204" pitchFamily="49" charset="0"/>
              </a:rPr>
              <a:t>"Yesterday"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s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 } </a:t>
            </a:r>
            <a:r>
              <a:rPr lang="de-DE" dirty="0">
                <a:solidFill>
                  <a:srgbClr val="AF00DB"/>
                </a:solidFill>
                <a:latin typeface="Consolas" panose="020B0609020204030204" pitchFamily="49" charset="0"/>
              </a:rPr>
              <a:t>catch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::bad_cast&amp;) {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de-DE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1717429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F2000-6C6D-49D3-A62A-1C4869269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Неудачное применение </a:t>
            </a:r>
            <a:r>
              <a:rPr lang="en-US" dirty="0" err="1"/>
              <a:t>dynamic_cast</a:t>
            </a:r>
            <a:endParaRPr lang="ru-RU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250241A-4A6B-4883-9C98-5D9231CFF3AC}"/>
              </a:ext>
            </a:extLst>
          </p:cNvPr>
          <p:cNvSpPr/>
          <p:nvPr/>
        </p:nvSpPr>
        <p:spPr>
          <a:xfrm>
            <a:off x="838200" y="2492896"/>
            <a:ext cx="1051560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267F99"/>
                </a:solidFill>
                <a:latin typeface="Consolas" panose="020B0609020204030204" pitchFamily="49" charset="0"/>
              </a:rPr>
              <a:t>Shape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{ ... };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267F99"/>
                </a:solidFill>
                <a:latin typeface="Consolas" panose="020B0609020204030204" pitchFamily="49" charset="0"/>
              </a:rPr>
              <a:t>Rectangle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267F99"/>
                </a:solidFill>
                <a:latin typeface="Consolas" panose="020B0609020204030204" pitchFamily="49" charset="0"/>
              </a:rPr>
              <a:t>Shape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{ ... };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267F99"/>
                </a:solidFill>
                <a:latin typeface="Consolas" panose="020B0609020204030204" pitchFamily="49" charset="0"/>
              </a:rPr>
              <a:t>Circe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267F99"/>
                </a:solidFill>
                <a:latin typeface="Consolas" panose="020B0609020204030204" pitchFamily="49" charset="0"/>
              </a:rPr>
              <a:t>Shape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{ ... };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b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795E26"/>
                </a:solidFill>
                <a:latin typeface="Consolas" panose="020B0609020204030204" pitchFamily="49" charset="0"/>
              </a:rPr>
              <a:t>DrawShape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267F99"/>
                </a:solidFill>
                <a:latin typeface="Consolas" panose="020B0609020204030204" pitchFamily="49" charset="0"/>
              </a:rPr>
              <a:t>Shape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&amp;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shape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e-DE" dirty="0">
                <a:solidFill>
                  <a:srgbClr val="267F99"/>
                </a:solidFill>
                <a:latin typeface="Consolas" panose="020B0609020204030204" pitchFamily="49" charset="0"/>
              </a:rPr>
              <a:t>Canvas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&amp;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canvas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dirty="0">
                <a:solidFill>
                  <a:srgbClr val="AF00DB"/>
                </a:solidFill>
                <a:latin typeface="Consolas" panose="020B0609020204030204" pitchFamily="49" charset="0"/>
              </a:rPr>
              <a:t>if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Rectangle* r = 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dynamic_cast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Rectangle*&gt;(&amp;shape)) {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8000"/>
                </a:solidFill>
                <a:latin typeface="Consolas" panose="020B0609020204030204" pitchFamily="49" charset="0"/>
              </a:rPr>
              <a:t>    // </a:t>
            </a: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рисуем прямоугольник </a:t>
            </a:r>
            <a:r>
              <a:rPr lang="de-DE" dirty="0">
                <a:solidFill>
                  <a:srgbClr val="008000"/>
                </a:solidFill>
                <a:latin typeface="Consolas" panose="020B0609020204030204" pitchFamily="49" charset="0"/>
              </a:rPr>
              <a:t>r </a:t>
            </a: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на холсте </a:t>
            </a:r>
            <a:r>
              <a:rPr lang="de-DE" dirty="0" err="1">
                <a:solidFill>
                  <a:srgbClr val="008000"/>
                </a:solidFill>
                <a:latin typeface="Consolas" panose="020B0609020204030204" pitchFamily="49" charset="0"/>
              </a:rPr>
              <a:t>canvas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 } </a:t>
            </a:r>
            <a:r>
              <a:rPr lang="de-DE" dirty="0">
                <a:solidFill>
                  <a:srgbClr val="AF00DB"/>
                </a:solidFill>
                <a:latin typeface="Consolas" panose="020B0609020204030204" pitchFamily="49" charset="0"/>
              </a:rPr>
              <a:t>else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AF00DB"/>
                </a:solidFill>
                <a:latin typeface="Consolas" panose="020B0609020204030204" pitchFamily="49" charset="0"/>
              </a:rPr>
              <a:t>if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Circle* c = 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dynamic_cast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Circle*&gt;(&amp;shape)) {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8000"/>
                </a:solidFill>
                <a:latin typeface="Consolas" panose="020B0609020204030204" pitchFamily="49" charset="0"/>
              </a:rPr>
              <a:t>    // </a:t>
            </a: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рисуем окружность </a:t>
            </a:r>
            <a:r>
              <a:rPr lang="de-DE" dirty="0">
                <a:solidFill>
                  <a:srgbClr val="008000"/>
                </a:solidFill>
                <a:latin typeface="Consolas" panose="020B0609020204030204" pitchFamily="49" charset="0"/>
              </a:rPr>
              <a:t>c </a:t>
            </a: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на холсте </a:t>
            </a:r>
            <a:r>
              <a:rPr lang="de-DE" dirty="0" err="1">
                <a:solidFill>
                  <a:srgbClr val="008000"/>
                </a:solidFill>
                <a:latin typeface="Consolas" panose="020B0609020204030204" pitchFamily="49" charset="0"/>
              </a:rPr>
              <a:t>canvas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de-DE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1933282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Не злоупотребляйте использованием </a:t>
            </a:r>
            <a:r>
              <a:rPr lang="en-US" dirty="0" err="1"/>
              <a:t>dynamic_cast</a:t>
            </a:r>
            <a:endParaRPr lang="ru-RU" dirty="0"/>
          </a:p>
        </p:txBody>
      </p:sp>
      <p:sp>
        <p:nvSpPr>
          <p:cNvPr id="4" name="Содержимое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Код оказывается жёстко привязанным к конкретным типам</a:t>
            </a:r>
          </a:p>
          <a:p>
            <a:r>
              <a:rPr lang="ru-RU" dirty="0"/>
              <a:t>Нарушается принцип открытости-закрытости: при добавлении нового класса придётся менять существующий код</a:t>
            </a:r>
          </a:p>
          <a:p>
            <a:r>
              <a:rPr lang="ru-RU" dirty="0"/>
              <a:t>Снижается производительность (выполняется во время выполнения и требует поддержки </a:t>
            </a:r>
            <a:r>
              <a:rPr lang="en-US" dirty="0"/>
              <a:t>RTTI)</a:t>
            </a:r>
          </a:p>
          <a:p>
            <a:r>
              <a:rPr lang="ru-RU" dirty="0"/>
              <a:t>Предпочтительнее использовать виртуальные функции:</a:t>
            </a:r>
          </a:p>
          <a:p>
            <a:pPr lvl="1"/>
            <a:r>
              <a:rPr lang="ru-RU" dirty="0"/>
              <a:t>Не нужно вручную определять тип объекта</a:t>
            </a:r>
          </a:p>
          <a:p>
            <a:pPr lvl="1"/>
            <a:r>
              <a:rPr lang="ru-RU" dirty="0"/>
              <a:t>Облегчают расширяемость и читаемость кода</a:t>
            </a:r>
          </a:p>
          <a:p>
            <a:pPr lvl="1"/>
            <a:r>
              <a:rPr lang="ru-RU" dirty="0"/>
              <a:t>Работают быстрее </a:t>
            </a:r>
            <a:r>
              <a:rPr lang="en-US" dirty="0" err="1"/>
              <a:t>dynamic_cast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32B4808-81F7-490D-BA37-A15BD049C382}"/>
              </a:ext>
            </a:extLst>
          </p:cNvPr>
          <p:cNvSpPr txBox="1"/>
          <p:nvPr/>
        </p:nvSpPr>
        <p:spPr>
          <a:xfrm>
            <a:off x="839416" y="692696"/>
            <a:ext cx="9666820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Circle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: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Shape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Circle(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Color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color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Point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center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double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radius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 </a:t>
            </a:r>
            <a:r>
              <a:rPr lang="ru-RU" sz="1600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Shape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ru-RU" sz="1600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color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 </a:t>
            </a: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// Передаём цвет конструктору родительского класса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center_(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center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, radius_(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radius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{}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Point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GetCenter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return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center_; }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SetCenter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Point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center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){ center_ 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center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 }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double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GetRadius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sz="16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r>
              <a:rPr lang="en-US" sz="16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return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radius_;</a:t>
            </a:r>
            <a:r>
              <a:rPr lang="en-US" sz="16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SetRadius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double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radius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 { radius_ =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radius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r>
              <a:rPr lang="en-US" sz="16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private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Point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center_;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ru-RU" sz="16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double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ru-RU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radius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_;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ru-RU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main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// Красная окружность с центром в точке {1, 2} радиусом 5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ru-RU" sz="1600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Circle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c{ </a:t>
            </a:r>
            <a:r>
              <a:rPr lang="ru-RU" sz="1600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Color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::</a:t>
            </a:r>
            <a:r>
              <a:rPr lang="ru-RU" sz="1600" dirty="0">
                <a:solidFill>
                  <a:srgbClr val="2F4F4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RED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{ 1, 2 }, 5 };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6939D46A-2E7B-444E-903F-E2314D27334D}"/>
              </a:ext>
            </a:extLst>
          </p:cNvPr>
          <p:cNvSpPr/>
          <p:nvPr/>
        </p:nvSpPr>
        <p:spPr>
          <a:xfrm>
            <a:off x="983432" y="1412776"/>
            <a:ext cx="7818523" cy="55142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79083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572777-40E1-471F-9B3B-DB2FB5ED5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Когда </a:t>
            </a:r>
            <a:r>
              <a:rPr lang="en-US" dirty="0" err="1"/>
              <a:t>dynamic_cast</a:t>
            </a:r>
            <a:r>
              <a:rPr lang="ru-RU" dirty="0"/>
              <a:t> полезен</a:t>
            </a:r>
            <a:r>
              <a:rPr lang="en-US" dirty="0"/>
              <a:t>?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10273A-1190-443D-A783-1926CC8285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Нет возможности сделать метод виртуальным</a:t>
            </a:r>
          </a:p>
          <a:p>
            <a:pPr lvl="1"/>
            <a:r>
              <a:rPr lang="ru-RU" dirty="0"/>
              <a:t>Например, если базовый класс находится в сторонней библиотеке</a:t>
            </a:r>
          </a:p>
          <a:p>
            <a:pPr lvl="1"/>
            <a:r>
              <a:rPr lang="ru-RU" dirty="0"/>
              <a:t>Приведите ссылку или указатель к конкретному классу оператором </a:t>
            </a:r>
            <a:r>
              <a:rPr lang="en-US" dirty="0" err="1"/>
              <a:t>dynamic_cast</a:t>
            </a:r>
            <a:r>
              <a:rPr lang="ru-RU" dirty="0"/>
              <a:t> и вызовите нужную операцию</a:t>
            </a:r>
          </a:p>
          <a:p>
            <a:r>
              <a:rPr lang="ru-RU" dirty="0"/>
              <a:t>Зная один интерфейс объекта, нужно запросить у него другой</a:t>
            </a:r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F4DF3D3D-8640-5DC5-50DA-0D00F6BB5A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1664" y="4001294"/>
            <a:ext cx="6296025" cy="2733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5478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5C355C9-C03C-B6B6-97E6-F3E63DC37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Запрос интерфейса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7FE1EA-9EBD-C745-FEB3-B9089485E40B}"/>
              </a:ext>
            </a:extLst>
          </p:cNvPr>
          <p:cNvSpPr txBox="1"/>
          <p:nvPr/>
        </p:nvSpPr>
        <p:spPr>
          <a:xfrm>
            <a:off x="191344" y="1732836"/>
            <a:ext cx="5904656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P</a:t>
            </a:r>
            <a:r>
              <a:rPr lang="en-US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lugin</a:t>
            </a:r>
            <a:r>
              <a:rPr lang="ru-RU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>
              <a:buNone/>
            </a:pP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public: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virtual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~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IPlugin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=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 //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прочие методы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pPr>
              <a:buNone/>
            </a:pPr>
            <a:b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IRenderable</a:t>
            </a:r>
            <a:r>
              <a:rPr lang="ru-RU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>
              <a:buNone/>
            </a:pP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public: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virtual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~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IRenderable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=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virtual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Render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=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pPr>
              <a:buNone/>
            </a:pPr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ConcretePlugin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P</a:t>
            </a:r>
            <a:r>
              <a:rPr lang="en-US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lugin</a:t>
            </a:r>
            <a:endParaRPr lang="ru-RU" b="0" dirty="0">
              <a:solidFill>
                <a:srgbClr val="2B91AF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ru-RU" dirty="0">
                <a:solidFill>
                  <a:srgbClr val="2B91AF"/>
                </a:solidFill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IRenderable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>
              <a:buNone/>
            </a:pP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public: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Render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override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…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10DAA5-2073-7BBB-8BD2-6E49AF78ABE1}"/>
              </a:ext>
            </a:extLst>
          </p:cNvPr>
          <p:cNvSpPr txBox="1"/>
          <p:nvPr/>
        </p:nvSpPr>
        <p:spPr>
          <a:xfrm>
            <a:off x="6095900" y="1712248"/>
            <a:ext cx="60961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Process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IPlugin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&amp;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plugin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>
              <a:buNone/>
            </a:pP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 //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Если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plugin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поддерживает рендеринг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?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renderable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dynamic_cast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IRenderable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*&gt;(&amp;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plugin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{</a:t>
            </a:r>
          </a:p>
          <a:p>
            <a:pPr>
              <a:buNone/>
            </a:pP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renderable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Render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}</a:t>
            </a:r>
          </a:p>
          <a:p>
            <a:pPr>
              <a:buNone/>
            </a:pP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 //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проводим прочие операции над плагином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>
              <a:buNone/>
            </a:pPr>
            <a:b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ConcretePlugin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plugin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Process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plugin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226214891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EC8DE3-F791-4CEA-35DC-0904BDBA5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Запрашивание интерфейса без использования </a:t>
            </a:r>
            <a:r>
              <a:rPr lang="en-US" dirty="0" err="1"/>
              <a:t>dynamic_cast</a:t>
            </a:r>
            <a:endParaRPr lang="en-US" dirty="0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F84D6EFD-E57B-FD2B-3CDE-B0C56BD39B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786" y="2420888"/>
            <a:ext cx="10997814" cy="3532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4808534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Множественное наследование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/>
              <a:t>Множественное наследование</a:t>
            </a:r>
          </a:p>
        </p:txBody>
      </p:sp>
      <p:sp>
        <p:nvSpPr>
          <p:cNvPr id="4096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ru-RU" dirty="0"/>
              <a:t>В языке C++ класс может наследоваться от нескольких базовых классов</a:t>
            </a:r>
          </a:p>
          <a:p>
            <a:pPr lvl="1"/>
            <a:r>
              <a:rPr lang="ru-RU" dirty="0"/>
              <a:t>Такое наследование называется множественным</a:t>
            </a:r>
          </a:p>
          <a:p>
            <a:r>
              <a:rPr lang="ru-RU" dirty="0"/>
              <a:t>Производный класс объединяет интерфейсы и/или реализации всех своих родительских классов</a:t>
            </a:r>
          </a:p>
          <a:p>
            <a:r>
              <a:rPr lang="ru-RU" dirty="0"/>
              <a:t>Может быть полезно:</a:t>
            </a:r>
          </a:p>
          <a:p>
            <a:pPr lvl="1"/>
            <a:r>
              <a:rPr lang="ru-RU" dirty="0"/>
              <a:t>для реализации нескольких интерфейсов</a:t>
            </a:r>
          </a:p>
          <a:p>
            <a:pPr lvl="1"/>
            <a:r>
              <a:rPr lang="ru-RU" dirty="0"/>
              <a:t>при повторном использовании функциональности из разных иерархий</a:t>
            </a:r>
          </a:p>
          <a:p>
            <a:r>
              <a:rPr lang="ru-RU" dirty="0"/>
              <a:t>Пример:</a:t>
            </a:r>
          </a:p>
          <a:p>
            <a:pPr lvl="1"/>
            <a:r>
              <a:rPr lang="ru-RU" dirty="0"/>
              <a:t>Класс </a:t>
            </a:r>
            <a:r>
              <a:rPr lang="ru-RU" dirty="0" err="1"/>
              <a:t>DrawableLogger</a:t>
            </a:r>
            <a:r>
              <a:rPr lang="ru-RU" dirty="0"/>
              <a:t> может наследоваться одновременно от </a:t>
            </a:r>
            <a:r>
              <a:rPr lang="ru-RU" dirty="0" err="1"/>
              <a:t>IDrawable</a:t>
            </a:r>
            <a:r>
              <a:rPr lang="ru-RU" dirty="0"/>
              <a:t> и </a:t>
            </a:r>
            <a:r>
              <a:rPr lang="ru-RU" dirty="0" err="1"/>
              <a:t>ILogger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9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09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09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09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09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09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09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096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63" grpId="0" build="p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452FBED-1642-4C68-8AF5-507E76362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 множественного наследования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17EEC83-8319-4B93-8891-81E3D48B04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579145" y="1585905"/>
            <a:ext cx="6775745" cy="4906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969885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DF5852E-C63F-43C1-9220-EDF3B4A7109D}"/>
              </a:ext>
            </a:extLst>
          </p:cNvPr>
          <p:cNvSpPr/>
          <p:nvPr/>
        </p:nvSpPr>
        <p:spPr>
          <a:xfrm>
            <a:off x="119336" y="0"/>
            <a:ext cx="5976664" cy="64633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267F99"/>
                </a:solidFill>
                <a:latin typeface="Consolas" panose="020B0609020204030204" pitchFamily="49" charset="0"/>
              </a:rPr>
              <a:t>Speakable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: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virtual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795E26"/>
                </a:solidFill>
                <a:latin typeface="Consolas" panose="020B0609020204030204" pitchFamily="49" charset="0"/>
              </a:rPr>
              <a:t>~Speakable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() = 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default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virtual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795E26"/>
                </a:solidFill>
                <a:latin typeface="Consolas" panose="020B0609020204030204" pitchFamily="49" charset="0"/>
              </a:rPr>
              <a:t>Speak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() 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e-DE" sz="1600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b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267F99"/>
                </a:solidFill>
                <a:latin typeface="Consolas" panose="020B0609020204030204" pitchFamily="49" charset="0"/>
              </a:rPr>
              <a:t>Drawable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: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virtual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795E26"/>
                </a:solidFill>
                <a:latin typeface="Consolas" panose="020B0609020204030204" pitchFamily="49" charset="0"/>
              </a:rPr>
              <a:t>~Drawable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() = 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default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virtual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795E26"/>
                </a:solidFill>
                <a:latin typeface="Consolas" panose="020B0609020204030204" pitchFamily="49" charset="0"/>
              </a:rPr>
              <a:t>Draw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() 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e-DE" sz="1600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endParaRPr lang="ru-RU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267F99"/>
                </a:solidFill>
                <a:latin typeface="Consolas" panose="020B0609020204030204" pitchFamily="49" charset="0"/>
              </a:rPr>
              <a:t>Animal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: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virtual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795E26"/>
                </a:solidFill>
                <a:latin typeface="Consolas" panose="020B0609020204030204" pitchFamily="49" charset="0"/>
              </a:rPr>
              <a:t>~Animal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() = 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default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795E26"/>
                </a:solidFill>
                <a:latin typeface="Consolas" panose="020B0609020204030204" pitchFamily="49" charset="0"/>
              </a:rPr>
              <a:t>Eat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600" dirty="0">
                <a:solidFill>
                  <a:srgbClr val="267F99"/>
                </a:solidFill>
                <a:latin typeface="Consolas" panose="020B0609020204030204" pitchFamily="49" charset="0"/>
              </a:rPr>
              <a:t>string_view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1080"/>
                </a:solidFill>
                <a:latin typeface="Consolas" panose="020B0609020204030204" pitchFamily="49" charset="0"/>
              </a:rPr>
              <a:t>food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cout &lt;&lt; </a:t>
            </a:r>
            <a:r>
              <a:rPr lang="de-DE" sz="1600" dirty="0">
                <a:solidFill>
                  <a:srgbClr val="795E26"/>
                </a:solidFill>
                <a:latin typeface="Consolas" panose="020B0609020204030204" pitchFamily="49" charset="0"/>
              </a:rPr>
              <a:t>GetType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() &lt;&lt; 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" is eating "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sv</a:t>
            </a:r>
            <a:endParaRPr lang="ru-RU" sz="16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ru-RU" sz="1600" dirty="0">
                <a:solidFill>
                  <a:srgbClr val="0000FF"/>
                </a:solidFill>
                <a:latin typeface="Consolas" panose="020B0609020204030204" pitchFamily="49" charset="0"/>
              </a:rPr>
              <a:t>      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&lt;&lt; 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food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++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m_energy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virtual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267F99"/>
                </a:solidFill>
                <a:latin typeface="Consolas" panose="020B0609020204030204" pitchFamily="49" charset="0"/>
              </a:rPr>
              <a:t>string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795E26"/>
                </a:solidFill>
                <a:latin typeface="Consolas" panose="020B0609020204030204" pitchFamily="49" charset="0"/>
              </a:rPr>
              <a:t>GetType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() 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e-DE" sz="1600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endParaRPr lang="ru-RU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private: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m_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energy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e-DE" sz="1600" dirty="0">
                <a:solidFill>
                  <a:srgbClr val="098658"/>
                </a:solidFill>
                <a:latin typeface="Consolas" panose="020B0609020204030204" pitchFamily="49" charset="0"/>
              </a:rPr>
              <a:t>100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BB823E-903C-4002-9E38-051E3E71F8AD}"/>
              </a:ext>
            </a:extLst>
          </p:cNvPr>
          <p:cNvSpPr/>
          <p:nvPr/>
        </p:nvSpPr>
        <p:spPr>
          <a:xfrm>
            <a:off x="6096000" y="1"/>
            <a:ext cx="6096000" cy="67403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267F99"/>
                </a:solidFill>
                <a:latin typeface="Consolas" panose="020B0609020204030204" pitchFamily="49" charset="0"/>
              </a:rPr>
              <a:t>Fish</a:t>
            </a:r>
            <a:endParaRPr lang="ru-RU" sz="1600" dirty="0">
              <a:solidFill>
                <a:srgbClr val="267F99"/>
              </a:solidFill>
              <a:latin typeface="Consolas" panose="020B0609020204030204" pitchFamily="49" charset="0"/>
            </a:endParaRPr>
          </a:p>
          <a:p>
            <a:r>
              <a:rPr lang="ru-RU" sz="1600" dirty="0">
                <a:solidFill>
                  <a:srgbClr val="267F99"/>
                </a:solidFill>
                <a:latin typeface="Consolas" panose="020B0609020204030204" pitchFamily="49" charset="0"/>
              </a:rPr>
              <a:t> 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267F99"/>
                </a:solidFill>
                <a:latin typeface="Consolas" panose="020B0609020204030204" pitchFamily="49" charset="0"/>
              </a:rPr>
              <a:t>Animal</a:t>
            </a:r>
            <a:endParaRPr lang="ru-RU" sz="1600" dirty="0">
              <a:solidFill>
                <a:srgbClr val="267F99"/>
              </a:solidFill>
              <a:latin typeface="Consolas" panose="020B0609020204030204" pitchFamily="49" charset="0"/>
            </a:endParaRPr>
          </a:p>
          <a:p>
            <a:r>
              <a:rPr lang="ru-RU" sz="1600" dirty="0">
                <a:solidFill>
                  <a:srgbClr val="267F99"/>
                </a:solidFill>
                <a:latin typeface="Consolas" panose="020B0609020204030204" pitchFamily="49" charset="0"/>
              </a:rPr>
              <a:t> 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267F99"/>
                </a:solidFill>
                <a:latin typeface="Consolas" panose="020B0609020204030204" pitchFamily="49" charset="0"/>
              </a:rPr>
              <a:t>Drawable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: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sz="1600" dirty="0">
                <a:solidFill>
                  <a:srgbClr val="267F99"/>
                </a:solidFill>
                <a:latin typeface="Consolas" panose="020B0609020204030204" pitchFamily="49" charset="0"/>
              </a:rPr>
              <a:t>string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795E26"/>
                </a:solidFill>
                <a:latin typeface="Consolas" panose="020B0609020204030204" pitchFamily="49" charset="0"/>
              </a:rPr>
              <a:t>GetType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() 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de-DE" sz="1600" dirty="0">
                <a:solidFill>
                  <a:srgbClr val="AF00DB"/>
                </a:solidFill>
                <a:latin typeface="Consolas" panose="020B0609020204030204" pitchFamily="49" charset="0"/>
              </a:rPr>
              <a:t>return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"fish"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s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795E26"/>
                </a:solidFill>
                <a:latin typeface="Consolas" panose="020B0609020204030204" pitchFamily="49" charset="0"/>
              </a:rPr>
              <a:t>Draw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() 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cout &lt;&lt; 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"&gt;&lt;(((*&gt;"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sv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&lt;&lt; endl;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endParaRPr lang="ru-RU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267F99"/>
                </a:solidFill>
                <a:latin typeface="Consolas" panose="020B0609020204030204" pitchFamily="49" charset="0"/>
              </a:rPr>
              <a:t>Cat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endParaRPr lang="ru-RU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267F99"/>
                </a:solidFill>
                <a:latin typeface="Consolas" panose="020B0609020204030204" pitchFamily="49" charset="0"/>
              </a:rPr>
              <a:t>Animal</a:t>
            </a:r>
            <a:endParaRPr lang="ru-RU" sz="1600" dirty="0">
              <a:solidFill>
                <a:srgbClr val="267F99"/>
              </a:solidFill>
              <a:latin typeface="Consolas" panose="020B0609020204030204" pitchFamily="49" charset="0"/>
            </a:endParaRPr>
          </a:p>
          <a:p>
            <a:r>
              <a:rPr lang="ru-RU" sz="1600" dirty="0">
                <a:solidFill>
                  <a:srgbClr val="267F99"/>
                </a:solidFill>
                <a:latin typeface="Consolas" panose="020B0609020204030204" pitchFamily="49" charset="0"/>
              </a:rPr>
              <a:t> 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267F99"/>
                </a:solidFill>
                <a:latin typeface="Consolas" panose="020B0609020204030204" pitchFamily="49" charset="0"/>
              </a:rPr>
              <a:t>Speakable</a:t>
            </a:r>
            <a:endParaRPr lang="ru-RU" sz="1600" dirty="0">
              <a:solidFill>
                <a:srgbClr val="267F99"/>
              </a:solidFill>
              <a:latin typeface="Consolas" panose="020B0609020204030204" pitchFamily="49" charset="0"/>
            </a:endParaRPr>
          </a:p>
          <a:p>
            <a:r>
              <a:rPr lang="ru-RU" sz="1600" dirty="0">
                <a:solidFill>
                  <a:srgbClr val="267F99"/>
                </a:solidFill>
                <a:latin typeface="Consolas" panose="020B0609020204030204" pitchFamily="49" charset="0"/>
              </a:rPr>
              <a:t> 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267F99"/>
                </a:solidFill>
                <a:latin typeface="Consolas" panose="020B0609020204030204" pitchFamily="49" charset="0"/>
              </a:rPr>
              <a:t>Drawable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: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795E26"/>
                </a:solidFill>
                <a:latin typeface="Consolas" panose="020B0609020204030204" pitchFamily="49" charset="0"/>
              </a:rPr>
              <a:t>Speak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() 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cout &lt;&lt; 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"Meow-meow"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sv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&lt;&lt; endl;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795E26"/>
                </a:solidFill>
                <a:latin typeface="Consolas" panose="020B0609020204030204" pitchFamily="49" charset="0"/>
              </a:rPr>
              <a:t>Draw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() 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cout &lt;&lt; 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"(^w^)"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sv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&lt;&lt; endl;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sz="1600" dirty="0">
                <a:solidFill>
                  <a:srgbClr val="267F99"/>
                </a:solidFill>
                <a:latin typeface="Consolas" panose="020B0609020204030204" pitchFamily="49" charset="0"/>
              </a:rPr>
              <a:t>string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795E26"/>
                </a:solidFill>
                <a:latin typeface="Consolas" panose="020B0609020204030204" pitchFamily="49" charset="0"/>
              </a:rPr>
              <a:t>GetType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() 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de-DE" sz="1600" dirty="0">
                <a:solidFill>
                  <a:srgbClr val="AF00DB"/>
                </a:solidFill>
                <a:latin typeface="Consolas" panose="020B0609020204030204" pitchFamily="49" charset="0"/>
              </a:rPr>
              <a:t>return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"cat"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s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968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4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4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4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4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4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4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4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6" end="2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4">
                                            <p:txEl>
                                              <p:pRg st="26" end="2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B2CFD-EB41-46FE-B6B3-6C213E83F3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Рыб и кошек можно кормить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5D4E28E-28C7-4EDC-8F83-40EB741E37D3}"/>
              </a:ext>
            </a:extLst>
          </p:cNvPr>
          <p:cNvSpPr/>
          <p:nvPr/>
        </p:nvSpPr>
        <p:spPr>
          <a:xfrm>
            <a:off x="838200" y="1988840"/>
            <a:ext cx="83058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795E26"/>
                </a:solidFill>
                <a:latin typeface="Consolas" panose="020B0609020204030204" pitchFamily="49" charset="0"/>
              </a:rPr>
              <a:t>Feed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dirty="0">
                <a:solidFill>
                  <a:srgbClr val="267F99"/>
                </a:solidFill>
                <a:latin typeface="Consolas" panose="020B0609020204030204" pitchFamily="49" charset="0"/>
              </a:rPr>
              <a:t>Animal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&amp;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animal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dirty="0">
                <a:solidFill>
                  <a:srgbClr val="001080"/>
                </a:solidFill>
                <a:latin typeface="Consolas" panose="020B0609020204030204" pitchFamily="49" charset="0"/>
              </a:rPr>
              <a:t>animal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de-DE" dirty="0">
                <a:solidFill>
                  <a:srgbClr val="795E26"/>
                </a:solidFill>
                <a:latin typeface="Consolas" panose="020B0609020204030204" pitchFamily="49" charset="0"/>
              </a:rPr>
              <a:t>Eat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dirty="0">
                <a:solidFill>
                  <a:srgbClr val="A31515"/>
                </a:solidFill>
                <a:latin typeface="Consolas" panose="020B0609020204030204" pitchFamily="49" charset="0"/>
              </a:rPr>
              <a:t>"meat"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sv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b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795E26"/>
                </a:solidFill>
                <a:latin typeface="Consolas" panose="020B0609020204030204" pitchFamily="49" charset="0"/>
              </a:rPr>
              <a:t>main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 Cat cat;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 Fish fish;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b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dirty="0">
                <a:solidFill>
                  <a:srgbClr val="008000"/>
                </a:solidFill>
                <a:latin typeface="Consolas" panose="020B0609020204030204" pitchFamily="49" charset="0"/>
              </a:rPr>
              <a:t>  // </a:t>
            </a: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И кошка, и рыба — животные, поэтому их можно покормить</a:t>
            </a:r>
            <a:endParaRPr lang="ru-RU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dirty="0">
                <a:solidFill>
                  <a:srgbClr val="795E26"/>
                </a:solidFill>
                <a:latin typeface="Consolas" panose="020B0609020204030204" pitchFamily="49" charset="0"/>
              </a:rPr>
              <a:t>Feed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(cat);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dirty="0">
                <a:solidFill>
                  <a:srgbClr val="795E26"/>
                </a:solidFill>
                <a:latin typeface="Consolas" panose="020B0609020204030204" pitchFamily="49" charset="0"/>
              </a:rPr>
              <a:t>Feed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(fish);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de-DE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FCEA2CE-237E-4ED9-B060-A7B447EEFB81}"/>
              </a:ext>
            </a:extLst>
          </p:cNvPr>
          <p:cNvSpPr/>
          <p:nvPr/>
        </p:nvSpPr>
        <p:spPr>
          <a:xfrm>
            <a:off x="6600056" y="5820378"/>
            <a:ext cx="3888432" cy="64633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cat is eating meat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fish is eating meat</a:t>
            </a:r>
            <a:endParaRPr lang="en-US" b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4922587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7C3054-4FE8-435D-81E1-56ADD26C70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 кошкой можно поговорить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D20479E-985C-4F1F-A07C-53B3DB51D701}"/>
              </a:ext>
            </a:extLst>
          </p:cNvPr>
          <p:cNvSpPr/>
          <p:nvPr/>
        </p:nvSpPr>
        <p:spPr>
          <a:xfrm>
            <a:off x="983432" y="2708920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Talk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267F99"/>
                </a:solidFill>
                <a:latin typeface="Consolas" panose="020B0609020204030204" pitchFamily="49" charset="0"/>
              </a:rPr>
              <a:t>Speakable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&amp;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speakable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  <a:endParaRPr lang="en-US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speakable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Speak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  <a:endParaRPr lang="en-US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br>
              <a:rPr lang="en-US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main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  <a:endParaRPr lang="en-US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Cat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cat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en-US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Talk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(cat);</a:t>
            </a:r>
            <a:endParaRPr lang="en-US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EF1C63C-CFFA-4B75-BB42-433E219C9A14}"/>
              </a:ext>
            </a:extLst>
          </p:cNvPr>
          <p:cNvSpPr/>
          <p:nvPr/>
        </p:nvSpPr>
        <p:spPr>
          <a:xfrm>
            <a:off x="6528048" y="5850810"/>
            <a:ext cx="3888432" cy="3693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Meow </a:t>
            </a:r>
            <a:r>
              <a:rPr lang="en-US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Meow</a:t>
            </a:r>
            <a:endParaRPr lang="en-US" b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7283405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99CFC8-F851-402D-BD40-D65BF46D9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 если поговорить с рыбой</a:t>
            </a:r>
            <a:r>
              <a:rPr lang="en-US" dirty="0"/>
              <a:t>?</a:t>
            </a:r>
            <a:endParaRPr lang="ru-RU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1A88E0C-92FB-4098-8853-B8EE7CFBDEA7}"/>
              </a:ext>
            </a:extLst>
          </p:cNvPr>
          <p:cNvSpPr/>
          <p:nvPr/>
        </p:nvSpPr>
        <p:spPr>
          <a:xfrm>
            <a:off x="840656" y="2132856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Talk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267F99"/>
                </a:solidFill>
                <a:latin typeface="Consolas" panose="020B0609020204030204" pitchFamily="49" charset="0"/>
              </a:rPr>
              <a:t>Speakable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&amp;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speakable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  <a:endParaRPr lang="en-US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speakable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Speak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  <a:endParaRPr lang="en-US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br>
              <a:rPr lang="en-US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main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  <a:endParaRPr lang="en-US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Fish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fish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en-US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Talk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(fish);</a:t>
            </a:r>
            <a:endParaRPr lang="en-US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Hexagon 4">
            <a:extLst>
              <a:ext uri="{FF2B5EF4-FFF2-40B4-BE49-F238E27FC236}">
                <a16:creationId xmlns:a16="http://schemas.microsoft.com/office/drawing/2014/main" id="{A3E09E7C-A3BE-4C7B-A767-33CB0C831303}"/>
              </a:ext>
            </a:extLst>
          </p:cNvPr>
          <p:cNvSpPr/>
          <p:nvPr/>
        </p:nvSpPr>
        <p:spPr>
          <a:xfrm>
            <a:off x="1775520" y="4824116"/>
            <a:ext cx="4032448" cy="722814"/>
          </a:xfrm>
          <a:prstGeom prst="hexagon">
            <a:avLst>
              <a:gd name="adj" fmla="val 52164"/>
              <a:gd name="vf" fmla="val 11547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А. Программа ничего не выведет</a:t>
            </a:r>
          </a:p>
        </p:txBody>
      </p:sp>
      <p:sp>
        <p:nvSpPr>
          <p:cNvPr id="6" name="Hexagon 5">
            <a:extLst>
              <a:ext uri="{FF2B5EF4-FFF2-40B4-BE49-F238E27FC236}">
                <a16:creationId xmlns:a16="http://schemas.microsoft.com/office/drawing/2014/main" id="{9F078FA6-5E26-4CC8-AF7E-85B71D18DDBE}"/>
              </a:ext>
            </a:extLst>
          </p:cNvPr>
          <p:cNvSpPr/>
          <p:nvPr/>
        </p:nvSpPr>
        <p:spPr>
          <a:xfrm>
            <a:off x="6384032" y="4824115"/>
            <a:ext cx="4032448" cy="722815"/>
          </a:xfrm>
          <a:prstGeom prst="hexagon">
            <a:avLst>
              <a:gd name="adj" fmla="val 58373"/>
              <a:gd name="vf" fmla="val 11547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B. </a:t>
            </a:r>
            <a:r>
              <a:rPr lang="ru-RU" dirty="0"/>
              <a:t>Будет неопределённое поведение</a:t>
            </a:r>
          </a:p>
        </p:txBody>
      </p:sp>
      <p:sp>
        <p:nvSpPr>
          <p:cNvPr id="7" name="Hexagon 6">
            <a:extLst>
              <a:ext uri="{FF2B5EF4-FFF2-40B4-BE49-F238E27FC236}">
                <a16:creationId xmlns:a16="http://schemas.microsoft.com/office/drawing/2014/main" id="{6192F334-DF19-4906-818C-D929A8E923EC}"/>
              </a:ext>
            </a:extLst>
          </p:cNvPr>
          <p:cNvSpPr/>
          <p:nvPr/>
        </p:nvSpPr>
        <p:spPr>
          <a:xfrm>
            <a:off x="1775520" y="5832227"/>
            <a:ext cx="4032448" cy="722814"/>
          </a:xfrm>
          <a:prstGeom prst="hexagon">
            <a:avLst>
              <a:gd name="adj" fmla="val 52164"/>
              <a:gd name="vf" fmla="val 11547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  <a:r>
              <a:rPr lang="ru-RU" dirty="0"/>
              <a:t>. Программа не скомпилируется</a:t>
            </a:r>
          </a:p>
        </p:txBody>
      </p:sp>
      <p:sp>
        <p:nvSpPr>
          <p:cNvPr id="8" name="Hexagon 7">
            <a:extLst>
              <a:ext uri="{FF2B5EF4-FFF2-40B4-BE49-F238E27FC236}">
                <a16:creationId xmlns:a16="http://schemas.microsoft.com/office/drawing/2014/main" id="{79F94EA6-667F-4824-B93F-6C59A3B2B760}"/>
              </a:ext>
            </a:extLst>
          </p:cNvPr>
          <p:cNvSpPr/>
          <p:nvPr/>
        </p:nvSpPr>
        <p:spPr>
          <a:xfrm>
            <a:off x="6384032" y="5805264"/>
            <a:ext cx="4032448" cy="722815"/>
          </a:xfrm>
          <a:prstGeom prst="hexagon">
            <a:avLst>
              <a:gd name="adj" fmla="val 58373"/>
              <a:gd name="vf" fmla="val 11547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D. </a:t>
            </a:r>
            <a:r>
              <a:rPr lang="ru-RU" dirty="0"/>
              <a:t>Выбросится исключение</a:t>
            </a:r>
          </a:p>
        </p:txBody>
      </p:sp>
    </p:spTree>
    <p:extLst>
      <p:ext uri="{BB962C8B-B14F-4D97-AF65-F5344CB8AC3E}">
        <p14:creationId xmlns:p14="http://schemas.microsoft.com/office/powerpoint/2010/main" val="264934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B8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47C2EB6-DB01-7F75-308A-6550C2C04FDF}"/>
              </a:ext>
            </a:extLst>
          </p:cNvPr>
          <p:cNvSpPr txBox="1"/>
          <p:nvPr/>
        </p:nvSpPr>
        <p:spPr>
          <a:xfrm>
            <a:off x="838200" y="1690688"/>
            <a:ext cx="10666560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Person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>
              <a:buNone/>
            </a:pP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public: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Person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std::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&amp;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age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Gender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gender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: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m_name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,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m_age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age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,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m_gender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(gender)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{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}</a:t>
            </a:r>
          </a:p>
          <a:p>
            <a:pPr>
              <a:buNone/>
            </a:pPr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std::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&amp; 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GetName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m_name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}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GetAge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m_age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}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Gender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GetGender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m_gender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}</a:t>
            </a:r>
          </a:p>
          <a:p>
            <a:pPr>
              <a:buNone/>
            </a:pPr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protected: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std::string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m_name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m_age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Gender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m_gender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};</a:t>
            </a: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D983BB65-ADC9-E0A7-9FFC-256D682A5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Базовый класс </a:t>
            </a:r>
            <a:r>
              <a:rPr lang="en-US" dirty="0"/>
              <a:t>Person</a:t>
            </a:r>
          </a:p>
        </p:txBody>
      </p:sp>
    </p:spTree>
    <p:extLst>
      <p:ext uri="{BB962C8B-B14F-4D97-AF65-F5344CB8AC3E}">
        <p14:creationId xmlns:p14="http://schemas.microsoft.com/office/powerpoint/2010/main" val="3445120402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475A6C-FCA6-4B51-8F69-B008EA8BF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Кошек и рыб можно рисовать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A64E2F4-22C7-48C9-9F17-CDDFDFB9C585}"/>
              </a:ext>
            </a:extLst>
          </p:cNvPr>
          <p:cNvSpPr/>
          <p:nvPr/>
        </p:nvSpPr>
        <p:spPr>
          <a:xfrm>
            <a:off x="838200" y="1988839"/>
            <a:ext cx="10154344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795E26"/>
                </a:solidFill>
                <a:latin typeface="Consolas" panose="020B0609020204030204" pitchFamily="49" charset="0"/>
              </a:rPr>
              <a:t>DrawPicture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::</a:t>
            </a:r>
            <a:r>
              <a:rPr lang="de-DE" dirty="0" err="1">
                <a:solidFill>
                  <a:srgbClr val="267F99"/>
                </a:solidFill>
                <a:latin typeface="Consolas" panose="020B0609020204030204" pitchFamily="49" charset="0"/>
              </a:rPr>
              <a:t>vector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267F99"/>
                </a:solidFill>
                <a:latin typeface="Consolas" panose="020B0609020204030204" pitchFamily="49" charset="0"/>
              </a:rPr>
              <a:t>Drawable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*&gt;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&amp;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drawables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dirty="0">
                <a:solidFill>
                  <a:srgbClr val="AF00DB"/>
                </a:solidFill>
                <a:latin typeface="Consolas" panose="020B0609020204030204" pitchFamily="49" charset="0"/>
              </a:rPr>
              <a:t>for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Drawable* drawable : drawables) {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de-DE" dirty="0">
                <a:solidFill>
                  <a:srgbClr val="001080"/>
                </a:solidFill>
                <a:latin typeface="Consolas" panose="020B0609020204030204" pitchFamily="49" charset="0"/>
              </a:rPr>
              <a:t>drawable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-&gt;</a:t>
            </a:r>
            <a:r>
              <a:rPr lang="de-DE" dirty="0">
                <a:solidFill>
                  <a:srgbClr val="795E26"/>
                </a:solidFill>
                <a:latin typeface="Consolas" panose="020B0609020204030204" pitchFamily="49" charset="0"/>
              </a:rPr>
              <a:t>Draw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b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795E26"/>
                </a:solidFill>
                <a:latin typeface="Consolas" panose="020B0609020204030204" pitchFamily="49" charset="0"/>
              </a:rPr>
              <a:t>main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 Cat cat;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 Fish fish;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b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dirty="0">
                <a:solidFill>
                  <a:srgbClr val="008000"/>
                </a:solidFill>
                <a:latin typeface="Consolas" panose="020B0609020204030204" pitchFamily="49" charset="0"/>
              </a:rPr>
              <a:t>  // </a:t>
            </a: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Рисование поддерживают и коты, и рыбы</a:t>
            </a:r>
            <a:endParaRPr lang="ru-RU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dirty="0" err="1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::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vector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Drawable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*&gt; picture{&amp;cat, &amp;fish};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dirty="0">
                <a:solidFill>
                  <a:srgbClr val="795E26"/>
                </a:solidFill>
                <a:latin typeface="Consolas" panose="020B0609020204030204" pitchFamily="49" charset="0"/>
              </a:rPr>
              <a:t>DrawPicture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(picture);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de-DE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2DB6DF4-4CC1-4D37-A2C1-6907FD0A57C1}"/>
              </a:ext>
            </a:extLst>
          </p:cNvPr>
          <p:cNvSpPr/>
          <p:nvPr/>
        </p:nvSpPr>
        <p:spPr>
          <a:xfrm>
            <a:off x="8184232" y="5959157"/>
            <a:ext cx="2808312" cy="64633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Consolas" panose="020B0609020204030204" pitchFamily="49" charset="0"/>
              </a:rPr>
              <a:t>(^w^)</a:t>
            </a:r>
          </a:p>
          <a:p>
            <a:r>
              <a:rPr lang="de-DE" dirty="0">
                <a:solidFill>
                  <a:schemeClr val="bg1"/>
                </a:solidFill>
                <a:latin typeface="Consolas" panose="020B0609020204030204" pitchFamily="49" charset="0"/>
              </a:rPr>
              <a:t>&gt;&lt;(((*&gt;</a:t>
            </a:r>
            <a:endParaRPr lang="de-DE" b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1987026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36237-FE70-45B4-B743-C548DC8757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Начинаются проблемы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0D24A88B-D7AE-48E9-A509-288E64742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69277" y="1412776"/>
            <a:ext cx="6391019" cy="5188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F1AACD7-72B6-4B98-8860-2F9391E7D0E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2104" y="5430823"/>
            <a:ext cx="1944216" cy="1299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335741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ED1B7-2C85-497C-BC1B-6F38A4DA0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Сом не хочет кушать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C50C8DE-B716-442A-93AC-DF180304CC19}"/>
              </a:ext>
            </a:extLst>
          </p:cNvPr>
          <p:cNvSpPr/>
          <p:nvPr/>
        </p:nvSpPr>
        <p:spPr>
          <a:xfrm>
            <a:off x="855103" y="1988840"/>
            <a:ext cx="6096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67F99"/>
                </a:solidFill>
                <a:latin typeface="Consolas" panose="020B0609020204030204" pitchFamily="49" charset="0"/>
              </a:rPr>
              <a:t>CatFish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67F99"/>
                </a:solidFill>
                <a:latin typeface="Consolas" panose="020B0609020204030204" pitchFamily="49" charset="0"/>
              </a:rPr>
              <a:t>Cat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67F99"/>
                </a:solidFill>
                <a:latin typeface="Consolas" panose="020B0609020204030204" pitchFamily="49" charset="0"/>
              </a:rPr>
              <a:t>Fish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  <a:endParaRPr lang="en-US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  <a:endParaRPr lang="en-US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br>
              <a:rPr lang="en-US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main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  <a:endParaRPr lang="en-US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CatFish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cat_fish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en-US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Feed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cat_fish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US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E28317D-E962-4F68-BFA9-38B0C6EF8195}"/>
              </a:ext>
            </a:extLst>
          </p:cNvPr>
          <p:cNvSpPr/>
          <p:nvPr/>
        </p:nvSpPr>
        <p:spPr>
          <a:xfrm>
            <a:off x="3071664" y="4941168"/>
            <a:ext cx="8712968" cy="120032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prog.cc: In function 'int main()':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prog.cc:77:18: error: 'Animal' is an ambiguous base of '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CatFish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'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   77 |   Feed(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cat_fish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    |          ^</a:t>
            </a:r>
            <a:endParaRPr lang="en-US" b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7274752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6D3BD2-49AF-451B-8D26-8D4CF098B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Кормим сома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3659D51-AD96-4F5C-82A0-C92C59F1A6A4}"/>
              </a:ext>
            </a:extLst>
          </p:cNvPr>
          <p:cNvSpPr/>
          <p:nvPr/>
        </p:nvSpPr>
        <p:spPr>
          <a:xfrm>
            <a:off x="854195" y="1720840"/>
            <a:ext cx="11090448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795E26"/>
                </a:solidFill>
                <a:latin typeface="Consolas" panose="020B0609020204030204" pitchFamily="49" charset="0"/>
              </a:rPr>
              <a:t>main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 CatFish cat_fish;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8000"/>
                </a:solidFill>
                <a:latin typeface="Consolas" panose="020B0609020204030204" pitchFamily="49" charset="0"/>
              </a:rPr>
              <a:t>  // </a:t>
            </a: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Кормим сома сначала как кота</a:t>
            </a:r>
            <a:endParaRPr lang="ru-RU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dirty="0">
                <a:solidFill>
                  <a:srgbClr val="795E26"/>
                </a:solidFill>
                <a:latin typeface="Consolas" panose="020B0609020204030204" pitchFamily="49" charset="0"/>
              </a:rPr>
              <a:t>Feed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static_cast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&lt;Cat&amp;&gt;(cat_fish));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8000"/>
                </a:solidFill>
                <a:latin typeface="Consolas" panose="020B0609020204030204" pitchFamily="49" charset="0"/>
              </a:rPr>
              <a:t>  // </a:t>
            </a: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Затем кормим сома как рыбу</a:t>
            </a:r>
            <a:endParaRPr lang="ru-RU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dirty="0">
                <a:solidFill>
                  <a:srgbClr val="795E26"/>
                </a:solidFill>
                <a:latin typeface="Consolas" panose="020B0609020204030204" pitchFamily="49" charset="0"/>
              </a:rPr>
              <a:t>Feed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static_cast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&lt;Fish&amp;&gt;(cat_fish));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endParaRPr lang="ru-RU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8000"/>
                </a:solidFill>
                <a:latin typeface="Consolas" panose="020B0609020204030204" pitchFamily="49" charset="0"/>
              </a:rPr>
              <a:t>  // </a:t>
            </a: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Также можно явно указать, какой из методов </a:t>
            </a:r>
            <a:r>
              <a:rPr lang="de-DE" dirty="0">
                <a:solidFill>
                  <a:srgbClr val="008000"/>
                </a:solidFill>
                <a:latin typeface="Consolas" panose="020B0609020204030204" pitchFamily="49" charset="0"/>
              </a:rPr>
              <a:t>Eat() </a:t>
            </a: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нужно вызвать</a:t>
            </a:r>
            <a:endParaRPr lang="ru-RU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dirty="0">
                <a:solidFill>
                  <a:srgbClr val="001080"/>
                </a:solidFill>
                <a:latin typeface="Consolas" panose="020B0609020204030204" pitchFamily="49" charset="0"/>
              </a:rPr>
              <a:t>cat_fish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de-DE" dirty="0">
                <a:solidFill>
                  <a:srgbClr val="001080"/>
                </a:solidFill>
                <a:latin typeface="Consolas" panose="020B0609020204030204" pitchFamily="49" charset="0"/>
              </a:rPr>
              <a:t>Cat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::</a:t>
            </a:r>
            <a:r>
              <a:rPr lang="de-DE" dirty="0">
                <a:solidFill>
                  <a:srgbClr val="795E26"/>
                </a:solidFill>
                <a:latin typeface="Consolas" panose="020B0609020204030204" pitchFamily="49" charset="0"/>
              </a:rPr>
              <a:t>Eat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dirty="0">
                <a:solidFill>
                  <a:srgbClr val="A31515"/>
                </a:solidFill>
                <a:latin typeface="Consolas" panose="020B0609020204030204" pitchFamily="49" charset="0"/>
              </a:rPr>
              <a:t>"milk"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de-DE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25783C8-BE6B-44B9-B12A-4737F548C0F3}"/>
              </a:ext>
            </a:extLst>
          </p:cNvPr>
          <p:cNvSpPr/>
          <p:nvPr/>
        </p:nvSpPr>
        <p:spPr>
          <a:xfrm>
            <a:off x="6600056" y="5600377"/>
            <a:ext cx="3816424" cy="92333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cat is eating meat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fish is eating meat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cat is eating milk</a:t>
            </a:r>
            <a:endParaRPr lang="en-US" b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31A1300-3824-41F7-A28E-D5D669E7FB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2224" y="310285"/>
            <a:ext cx="3579364" cy="3717032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562674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CCF118-69E3-4399-B157-EB5984EFA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Решение – виртуальное наследование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7FF172A-D496-44EF-A201-3F4C264450B4}"/>
              </a:ext>
            </a:extLst>
          </p:cNvPr>
          <p:cNvSpPr/>
          <p:nvPr/>
        </p:nvSpPr>
        <p:spPr>
          <a:xfrm>
            <a:off x="838200" y="1772816"/>
            <a:ext cx="11018440" cy="4770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267F99"/>
                </a:solidFill>
                <a:latin typeface="Consolas" panose="020B0609020204030204" pitchFamily="49" charset="0"/>
              </a:rPr>
              <a:t>Fish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endParaRPr lang="ru-RU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virtual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267F99"/>
                </a:solidFill>
                <a:latin typeface="Consolas" panose="020B0609020204030204" pitchFamily="49" charset="0"/>
              </a:rPr>
              <a:t>Animal</a:t>
            </a:r>
            <a:endParaRPr lang="ru-RU" sz="1600" dirty="0">
              <a:solidFill>
                <a:srgbClr val="267F99"/>
              </a:solidFill>
              <a:latin typeface="Consolas" panose="020B0609020204030204" pitchFamily="49" charset="0"/>
            </a:endParaRPr>
          </a:p>
          <a:p>
            <a:r>
              <a:rPr lang="ru-RU" sz="1600" dirty="0">
                <a:solidFill>
                  <a:srgbClr val="267F99"/>
                </a:solidFill>
                <a:latin typeface="Consolas" panose="020B0609020204030204" pitchFamily="49" charset="0"/>
              </a:rPr>
              <a:t> 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virtual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267F99"/>
                </a:solidFill>
                <a:latin typeface="Consolas" panose="020B0609020204030204" pitchFamily="49" charset="0"/>
              </a:rPr>
              <a:t>Drawable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... };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endParaRPr lang="ru-RU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267F99"/>
                </a:solidFill>
                <a:latin typeface="Consolas" panose="020B0609020204030204" pitchFamily="49" charset="0"/>
              </a:rPr>
              <a:t>Cat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endParaRPr lang="ru-RU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virtual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267F99"/>
                </a:solidFill>
                <a:latin typeface="Consolas" panose="020B0609020204030204" pitchFamily="49" charset="0"/>
              </a:rPr>
              <a:t>Animal</a:t>
            </a:r>
            <a:endParaRPr lang="ru-RU" sz="1600" dirty="0">
              <a:solidFill>
                <a:srgbClr val="267F99"/>
              </a:solidFill>
              <a:latin typeface="Consolas" panose="020B0609020204030204" pitchFamily="49" charset="0"/>
            </a:endParaRPr>
          </a:p>
          <a:p>
            <a:r>
              <a:rPr lang="ru-RU" sz="1600" dirty="0">
                <a:solidFill>
                  <a:srgbClr val="267F99"/>
                </a:solidFill>
                <a:latin typeface="Consolas" panose="020B0609020204030204" pitchFamily="49" charset="0"/>
              </a:rPr>
              <a:t> 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267F99"/>
                </a:solidFill>
                <a:latin typeface="Consolas" panose="020B0609020204030204" pitchFamily="49" charset="0"/>
              </a:rPr>
              <a:t>Speakable</a:t>
            </a:r>
            <a:endParaRPr lang="ru-RU" sz="1600" dirty="0">
              <a:solidFill>
                <a:srgbClr val="267F99"/>
              </a:solidFill>
              <a:latin typeface="Consolas" panose="020B0609020204030204" pitchFamily="49" charset="0"/>
            </a:endParaRPr>
          </a:p>
          <a:p>
            <a:r>
              <a:rPr lang="ru-RU" sz="1600" dirty="0">
                <a:solidFill>
                  <a:srgbClr val="267F99"/>
                </a:solidFill>
                <a:latin typeface="Consolas" panose="020B0609020204030204" pitchFamily="49" charset="0"/>
              </a:rPr>
              <a:t> 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virtual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267F99"/>
                </a:solidFill>
                <a:latin typeface="Consolas" panose="020B0609020204030204" pitchFamily="49" charset="0"/>
              </a:rPr>
              <a:t>Drawable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... };</a:t>
            </a:r>
            <a:endParaRPr lang="ru-RU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ru-RU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267F99"/>
                </a:solidFill>
                <a:latin typeface="Consolas" panose="020B0609020204030204" pitchFamily="49" charset="0"/>
              </a:rPr>
              <a:t>CatFish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267F99"/>
                </a:solidFill>
                <a:latin typeface="Consolas" panose="020B0609020204030204" pitchFamily="49" charset="0"/>
              </a:rPr>
              <a:t>Cat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267F99"/>
                </a:solidFill>
                <a:latin typeface="Consolas" panose="020B0609020204030204" pitchFamily="49" charset="0"/>
              </a:rPr>
              <a:t>Fish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: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sz="1600" dirty="0">
                <a:solidFill>
                  <a:srgbClr val="267F99"/>
                </a:solidFill>
                <a:latin typeface="Consolas" panose="020B0609020204030204" pitchFamily="49" charset="0"/>
              </a:rPr>
              <a:t>string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795E26"/>
                </a:solidFill>
                <a:latin typeface="Consolas" panose="020B0609020204030204" pitchFamily="49" charset="0"/>
              </a:rPr>
              <a:t>GetType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() 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de-DE" sz="1600" dirty="0">
                <a:solidFill>
                  <a:srgbClr val="AF00DB"/>
                </a:solidFill>
                <a:latin typeface="Consolas" panose="020B0609020204030204" pitchFamily="49" charset="0"/>
              </a:rPr>
              <a:t>return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"catfish"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s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795E26"/>
                </a:solidFill>
                <a:latin typeface="Consolas" panose="020B0609020204030204" pitchFamily="49" charset="0"/>
              </a:rPr>
              <a:t>Draw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() 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8000"/>
                </a:solidFill>
                <a:latin typeface="Consolas" panose="020B0609020204030204" pitchFamily="49" charset="0"/>
              </a:rPr>
              <a:t>    // </a:t>
            </a: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</a:rPr>
              <a:t>Рисуем сома несколько иначе, чем рыбу</a:t>
            </a:r>
            <a:endParaRPr lang="ru-RU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cout &lt;&lt; 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"&gt;&lt;(((*){"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sv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&lt;&lt; endl;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BB4D02BA-6613-418F-987F-D22FD6208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347420" y="1421822"/>
            <a:ext cx="5819775" cy="510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7410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5032A0-5ADD-4CDE-9A4E-BA962E026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Теперь всё в порядке</a:t>
            </a:r>
            <a:r>
              <a:rPr lang="en-US" dirty="0"/>
              <a:t>?</a:t>
            </a:r>
            <a:endParaRPr lang="ru-RU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7C865C2-9301-4470-9295-253AFF254E6A}"/>
              </a:ext>
            </a:extLst>
          </p:cNvPr>
          <p:cNvSpPr/>
          <p:nvPr/>
        </p:nvSpPr>
        <p:spPr>
          <a:xfrm>
            <a:off x="911424" y="2484775"/>
            <a:ext cx="6096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main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  <a:endParaRPr lang="en-US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CatFish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cat_fish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en-US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br>
              <a:rPr lang="en-US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Feed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cat_fish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US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Talk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cat_fish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US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cat_fish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Draw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  <a:endParaRPr lang="en-US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4AF1659-142F-4137-85BC-C73960A3CF27}"/>
              </a:ext>
            </a:extLst>
          </p:cNvPr>
          <p:cNvSpPr/>
          <p:nvPr/>
        </p:nvSpPr>
        <p:spPr>
          <a:xfrm>
            <a:off x="836307" y="5445224"/>
            <a:ext cx="3816424" cy="92333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catfish is eating meat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Meow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Meow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&gt;&lt;(((*){</a:t>
            </a:r>
            <a:endParaRPr lang="en-US" b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E867598-B446-4346-AC93-C22F0569BF2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8409" y="4656266"/>
            <a:ext cx="1249805" cy="187220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92029D3-76C3-4A9F-969A-E8D0B42D6BE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6100" y="2964483"/>
            <a:ext cx="1103187" cy="158417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F707FEE-A2F6-4FF4-8ECF-14D03A45A68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12" r="11698"/>
          <a:stretch/>
        </p:blipFill>
        <p:spPr>
          <a:xfrm>
            <a:off x="10514492" y="3023562"/>
            <a:ext cx="1103187" cy="160889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4A42B63-530F-4719-B29E-D5172FE75D9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4292" y="941971"/>
            <a:ext cx="1333645" cy="1577156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B0D0D82-4340-499F-9975-8D5F4B010364}"/>
              </a:ext>
            </a:extLst>
          </p:cNvPr>
          <p:cNvCxnSpPr>
            <a:cxnSpLocks/>
            <a:stCxn id="17" idx="1"/>
            <a:endCxn id="12" idx="0"/>
          </p:cNvCxnSpPr>
          <p:nvPr/>
        </p:nvCxnSpPr>
        <p:spPr>
          <a:xfrm flipH="1">
            <a:off x="7537694" y="1730549"/>
            <a:ext cx="1176598" cy="123393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C57052E-0991-42A5-83D7-F0F5DCE75EA8}"/>
              </a:ext>
            </a:extLst>
          </p:cNvPr>
          <p:cNvCxnSpPr>
            <a:cxnSpLocks/>
            <a:stCxn id="17" idx="3"/>
            <a:endCxn id="14" idx="0"/>
          </p:cNvCxnSpPr>
          <p:nvPr/>
        </p:nvCxnSpPr>
        <p:spPr>
          <a:xfrm>
            <a:off x="10047937" y="1730549"/>
            <a:ext cx="1018149" cy="129301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0BEFD35-1252-4295-AA0B-F9818F267DAA}"/>
              </a:ext>
            </a:extLst>
          </p:cNvPr>
          <p:cNvCxnSpPr>
            <a:cxnSpLocks/>
            <a:stCxn id="12" idx="2"/>
            <a:endCxn id="8" idx="1"/>
          </p:cNvCxnSpPr>
          <p:nvPr/>
        </p:nvCxnSpPr>
        <p:spPr>
          <a:xfrm>
            <a:off x="7537694" y="4548659"/>
            <a:ext cx="1140715" cy="104371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F8D9609-8A39-4DC0-8666-D5215DDDEDD2}"/>
              </a:ext>
            </a:extLst>
          </p:cNvPr>
          <p:cNvCxnSpPr>
            <a:cxnSpLocks/>
            <a:stCxn id="14" idx="2"/>
            <a:endCxn id="8" idx="3"/>
          </p:cNvCxnSpPr>
          <p:nvPr/>
        </p:nvCxnSpPr>
        <p:spPr>
          <a:xfrm flipH="1">
            <a:off x="9928214" y="4632455"/>
            <a:ext cx="1137872" cy="95991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9428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04AD5C-82E6-4675-ADFA-24FEFDD7D7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9B9E609-2957-47EC-A4A8-B4AA37AD5E01}"/>
              </a:ext>
            </a:extLst>
          </p:cNvPr>
          <p:cNvSpPr/>
          <p:nvPr/>
        </p:nvSpPr>
        <p:spPr>
          <a:xfrm>
            <a:off x="838200" y="2276872"/>
            <a:ext cx="105156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795E26"/>
                </a:solidFill>
                <a:latin typeface="Consolas" panose="020B0609020204030204" pitchFamily="49" charset="0"/>
              </a:rPr>
              <a:t>main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() {</a:t>
            </a:r>
          </a:p>
          <a:p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 </a:t>
            </a:r>
            <a:r>
              <a:rPr lang="de-DE" dirty="0">
                <a:solidFill>
                  <a:srgbClr val="267F99"/>
                </a:solidFill>
                <a:latin typeface="Consolas" panose="020B0609020204030204" pitchFamily="49" charset="0"/>
              </a:rPr>
              <a:t>CatFish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1080"/>
                </a:solidFill>
                <a:latin typeface="Consolas" panose="020B0609020204030204" pitchFamily="49" charset="0"/>
              </a:rPr>
              <a:t>cat_fish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;</a:t>
            </a:r>
          </a:p>
          <a:p>
            <a:b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 </a:t>
            </a:r>
            <a:r>
              <a:rPr lang="de-DE" dirty="0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::</a:t>
            </a:r>
            <a:r>
              <a:rPr lang="de-DE" dirty="0">
                <a:solidFill>
                  <a:srgbClr val="001080"/>
                </a:solidFill>
                <a:latin typeface="Consolas" panose="020B0609020204030204" pitchFamily="49" charset="0"/>
              </a:rPr>
              <a:t>cout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795E26"/>
                </a:solidFill>
                <a:latin typeface="Consolas" panose="020B0609020204030204" pitchFamily="49" charset="0"/>
              </a:rPr>
              <a:t>&lt;&lt;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A31515"/>
                </a:solidFill>
                <a:latin typeface="Consolas" panose="020B0609020204030204" pitchFamily="49" charset="0"/>
              </a:rPr>
              <a:t>"CatFish: "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795E26"/>
                </a:solidFill>
                <a:latin typeface="Consolas" panose="020B0609020204030204" pitchFamily="49" charset="0"/>
              </a:rPr>
              <a:t>&lt;&lt;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&amp;</a:t>
            </a:r>
            <a:r>
              <a:rPr lang="de-DE" dirty="0">
                <a:solidFill>
                  <a:srgbClr val="001080"/>
                </a:solidFill>
                <a:latin typeface="Consolas" panose="020B0609020204030204" pitchFamily="49" charset="0"/>
              </a:rPr>
              <a:t>cat_fish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795E26"/>
                </a:solidFill>
                <a:latin typeface="Consolas" panose="020B0609020204030204" pitchFamily="49" charset="0"/>
              </a:rPr>
              <a:t>&lt;&lt;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::</a:t>
            </a:r>
            <a:r>
              <a:rPr lang="de-DE" dirty="0">
                <a:solidFill>
                  <a:srgbClr val="795E26"/>
                </a:solidFill>
                <a:latin typeface="Consolas" panose="020B0609020204030204" pitchFamily="49" charset="0"/>
              </a:rPr>
              <a:t>endl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 </a:t>
            </a:r>
            <a:r>
              <a:rPr lang="de-DE" dirty="0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::</a:t>
            </a:r>
            <a:r>
              <a:rPr lang="de-DE" dirty="0">
                <a:solidFill>
                  <a:srgbClr val="001080"/>
                </a:solidFill>
                <a:latin typeface="Consolas" panose="020B0609020204030204" pitchFamily="49" charset="0"/>
              </a:rPr>
              <a:t>cout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795E26"/>
                </a:solidFill>
                <a:latin typeface="Consolas" panose="020B0609020204030204" pitchFamily="49" charset="0"/>
              </a:rPr>
              <a:t>&lt;&lt;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A31515"/>
                </a:solidFill>
                <a:latin typeface="Consolas" panose="020B0609020204030204" pitchFamily="49" charset="0"/>
              </a:rPr>
              <a:t>"Animal:  "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&lt;&lt;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&amp;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static_cast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Animal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&amp;&gt;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de-DE" dirty="0">
                <a:solidFill>
                  <a:srgbClr val="001080"/>
                </a:solidFill>
                <a:latin typeface="Consolas" panose="020B0609020204030204" pitchFamily="49" charset="0"/>
              </a:rPr>
              <a:t>cat_fish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) 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&lt;&lt;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::</a:t>
            </a:r>
            <a:r>
              <a:rPr lang="de-DE" dirty="0">
                <a:solidFill>
                  <a:srgbClr val="795E26"/>
                </a:solidFill>
                <a:latin typeface="Consolas" panose="020B0609020204030204" pitchFamily="49" charset="0"/>
              </a:rPr>
              <a:t>endl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 </a:t>
            </a:r>
            <a:r>
              <a:rPr lang="de-DE" dirty="0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::</a:t>
            </a:r>
            <a:r>
              <a:rPr lang="de-DE" dirty="0">
                <a:solidFill>
                  <a:srgbClr val="001080"/>
                </a:solidFill>
                <a:latin typeface="Consolas" panose="020B0609020204030204" pitchFamily="49" charset="0"/>
              </a:rPr>
              <a:t>cout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795E26"/>
                </a:solidFill>
                <a:latin typeface="Consolas" panose="020B0609020204030204" pitchFamily="49" charset="0"/>
              </a:rPr>
              <a:t>&lt;&lt;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A31515"/>
                </a:solidFill>
                <a:latin typeface="Consolas" panose="020B0609020204030204" pitchFamily="49" charset="0"/>
              </a:rPr>
              <a:t>"Cat:   "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&lt;&lt;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&amp;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static_cast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Cat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&amp;&gt;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de-DE" dirty="0">
                <a:solidFill>
                  <a:srgbClr val="001080"/>
                </a:solidFill>
                <a:latin typeface="Consolas" panose="020B0609020204030204" pitchFamily="49" charset="0"/>
              </a:rPr>
              <a:t>cat_fish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) 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&lt;&lt;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::</a:t>
            </a:r>
            <a:r>
              <a:rPr lang="de-DE" dirty="0">
                <a:solidFill>
                  <a:srgbClr val="795E26"/>
                </a:solidFill>
                <a:latin typeface="Consolas" panose="020B0609020204030204" pitchFamily="49" charset="0"/>
              </a:rPr>
              <a:t>endl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 </a:t>
            </a:r>
            <a:r>
              <a:rPr lang="de-DE" dirty="0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::</a:t>
            </a:r>
            <a:r>
              <a:rPr lang="de-DE" dirty="0">
                <a:solidFill>
                  <a:srgbClr val="001080"/>
                </a:solidFill>
                <a:latin typeface="Consolas" panose="020B0609020204030204" pitchFamily="49" charset="0"/>
              </a:rPr>
              <a:t>cout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795E26"/>
                </a:solidFill>
                <a:latin typeface="Consolas" panose="020B0609020204030204" pitchFamily="49" charset="0"/>
              </a:rPr>
              <a:t>&lt;&lt;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A31515"/>
                </a:solidFill>
                <a:latin typeface="Consolas" panose="020B0609020204030204" pitchFamily="49" charset="0"/>
              </a:rPr>
              <a:t>"Fish:  "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&lt;&lt;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&amp;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static_cast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Fish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&amp;&gt;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de-DE" dirty="0">
                <a:solidFill>
                  <a:srgbClr val="001080"/>
                </a:solidFill>
                <a:latin typeface="Consolas" panose="020B0609020204030204" pitchFamily="49" charset="0"/>
              </a:rPr>
              <a:t>cat_fish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) 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&lt;&lt;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::</a:t>
            </a:r>
            <a:r>
              <a:rPr lang="de-DE" dirty="0">
                <a:solidFill>
                  <a:srgbClr val="795E26"/>
                </a:solidFill>
                <a:latin typeface="Consolas" panose="020B0609020204030204" pitchFamily="49" charset="0"/>
              </a:rPr>
              <a:t>endl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}</a:t>
            </a:r>
            <a:endParaRPr lang="de-DE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47D4BFE-18EA-4971-BBAB-71885607227C}"/>
              </a:ext>
            </a:extLst>
          </p:cNvPr>
          <p:cNvSpPr/>
          <p:nvPr/>
        </p:nvSpPr>
        <p:spPr>
          <a:xfrm>
            <a:off x="1343472" y="5274488"/>
            <a:ext cx="352839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err="1"/>
              <a:t>CatFish</a:t>
            </a:r>
            <a:r>
              <a:rPr lang="ru-RU" dirty="0"/>
              <a:t>: 0x7ffd26e91530</a:t>
            </a:r>
          </a:p>
          <a:p>
            <a:r>
              <a:rPr lang="ru-RU" dirty="0" err="1"/>
              <a:t>Animal</a:t>
            </a:r>
            <a:r>
              <a:rPr lang="ru-RU" dirty="0"/>
              <a:t>:  0x7ffd26e91540</a:t>
            </a:r>
          </a:p>
          <a:p>
            <a:r>
              <a:rPr lang="ru-RU" dirty="0"/>
              <a:t>Cat:   0x7ffd26e91530</a:t>
            </a:r>
          </a:p>
          <a:p>
            <a:r>
              <a:rPr lang="ru-RU" dirty="0"/>
              <a:t>Fish:  0x7ffd26e91538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D48A8F9-309E-41CE-8DBE-0EF2F782A8E6}"/>
              </a:ext>
            </a:extLst>
          </p:cNvPr>
          <p:cNvSpPr/>
          <p:nvPr/>
        </p:nvSpPr>
        <p:spPr>
          <a:xfrm>
            <a:off x="6960096" y="4797152"/>
            <a:ext cx="2232248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Cat</a:t>
            </a:r>
            <a:endParaRPr lang="ru-RU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7185693-01AB-4F25-9E1F-45C104863F84}"/>
              </a:ext>
            </a:extLst>
          </p:cNvPr>
          <p:cNvSpPr/>
          <p:nvPr/>
        </p:nvSpPr>
        <p:spPr>
          <a:xfrm>
            <a:off x="6960096" y="5229200"/>
            <a:ext cx="2232248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Fish</a:t>
            </a:r>
            <a:endParaRPr lang="ru-RU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EEAB332-8DEC-480F-A366-063A283A20F8}"/>
              </a:ext>
            </a:extLst>
          </p:cNvPr>
          <p:cNvSpPr/>
          <p:nvPr/>
        </p:nvSpPr>
        <p:spPr>
          <a:xfrm>
            <a:off x="6960096" y="5658628"/>
            <a:ext cx="2232248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Animal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49719925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Ограничения виртуального наследования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Классы-предки не могут одновременно переопределять одни и те же методы своего родителя</a:t>
            </a:r>
          </a:p>
          <a:p>
            <a:pPr lvl="1"/>
            <a:r>
              <a:rPr lang="ru-RU" dirty="0"/>
              <a:t>В нашем случае – нельзя переопределить метод </a:t>
            </a:r>
            <a:r>
              <a:rPr lang="en-US" dirty="0"/>
              <a:t>Draw</a:t>
            </a:r>
            <a:r>
              <a:rPr lang="ru-RU" dirty="0"/>
              <a:t>()</a:t>
            </a:r>
            <a:r>
              <a:rPr lang="en-US" dirty="0"/>
              <a:t> </a:t>
            </a:r>
            <a:r>
              <a:rPr lang="ru-RU" dirty="0"/>
              <a:t>одновременно и в  </a:t>
            </a:r>
            <a:r>
              <a:rPr lang="en-US" dirty="0"/>
              <a:t>Cat</a:t>
            </a:r>
            <a:r>
              <a:rPr lang="ru-RU" dirty="0"/>
              <a:t>, и в </a:t>
            </a:r>
            <a:r>
              <a:rPr lang="en-US" dirty="0"/>
              <a:t>Fish</a:t>
            </a:r>
            <a:r>
              <a:rPr lang="ru-RU" dirty="0"/>
              <a:t> – будет ошибка компиляции, но не переопределять в </a:t>
            </a:r>
            <a:r>
              <a:rPr lang="en-US" dirty="0" err="1"/>
              <a:t>CatFish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7AB8932-C121-40D0-B12E-34B928E07A23}"/>
              </a:ext>
            </a:extLst>
          </p:cNvPr>
          <p:cNvSpPr/>
          <p:nvPr/>
        </p:nvSpPr>
        <p:spPr>
          <a:xfrm>
            <a:off x="191344" y="4077072"/>
            <a:ext cx="8424936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267F99"/>
                </a:solidFill>
                <a:latin typeface="Consolas" panose="020B0609020204030204" pitchFamily="49" charset="0"/>
              </a:rPr>
              <a:t>CatFish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: 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267F99"/>
                </a:solidFill>
                <a:latin typeface="Consolas" panose="020B0609020204030204" pitchFamily="49" charset="0"/>
              </a:rPr>
              <a:t>Cat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267F99"/>
                </a:solidFill>
                <a:latin typeface="Consolas" panose="020B0609020204030204" pitchFamily="49" charset="0"/>
              </a:rPr>
              <a:t>Fish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: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 </a:t>
            </a:r>
            <a:r>
              <a:rPr lang="de-DE" dirty="0">
                <a:solidFill>
                  <a:srgbClr val="267F99"/>
                </a:solidFill>
                <a:latin typeface="Consolas" panose="020B0609020204030204" pitchFamily="49" charset="0"/>
              </a:rPr>
              <a:t>string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795E26"/>
                </a:solidFill>
                <a:latin typeface="Consolas" panose="020B0609020204030204" pitchFamily="49" charset="0"/>
              </a:rPr>
              <a:t>GetType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() 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   </a:t>
            </a:r>
            <a:r>
              <a:rPr lang="de-DE" dirty="0">
                <a:solidFill>
                  <a:srgbClr val="AF00DB"/>
                </a:solidFill>
                <a:latin typeface="Consolas" panose="020B0609020204030204" pitchFamily="49" charset="0"/>
              </a:rPr>
              <a:t>return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A31515"/>
                </a:solidFill>
                <a:latin typeface="Consolas" panose="020B0609020204030204" pitchFamily="49" charset="0"/>
              </a:rPr>
              <a:t>"catfish"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s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 }</a:t>
            </a:r>
          </a:p>
          <a:p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  // </a:t>
            </a:r>
            <a:r>
              <a:rPr lang="de-DE" dirty="0" err="1">
                <a:solidFill>
                  <a:srgbClr val="008000"/>
                </a:solidFill>
                <a:latin typeface="Consolas" panose="020B0609020204030204" pitchFamily="49" charset="0"/>
              </a:rPr>
              <a:t>void</a:t>
            </a:r>
            <a:r>
              <a:rPr lang="de-DE" dirty="0">
                <a:solidFill>
                  <a:srgbClr val="008000"/>
                </a:solidFill>
                <a:latin typeface="Consolas" panose="020B0609020204030204" pitchFamily="49" charset="0"/>
              </a:rPr>
              <a:t> Draw() </a:t>
            </a:r>
            <a:r>
              <a:rPr lang="de-DE" dirty="0" err="1">
                <a:solidFill>
                  <a:srgbClr val="008000"/>
                </a:solidFill>
                <a:latin typeface="Consolas" panose="020B0609020204030204" pitchFamily="49" charset="0"/>
              </a:rPr>
              <a:t>const</a:t>
            </a:r>
            <a:r>
              <a:rPr lang="de-DE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8000"/>
                </a:solidFill>
                <a:latin typeface="Consolas" panose="020B0609020204030204" pitchFamily="49" charset="0"/>
              </a:rPr>
              <a:t>override</a:t>
            </a:r>
            <a:r>
              <a:rPr lang="de-DE" dirty="0">
                <a:solidFill>
                  <a:srgbClr val="008000"/>
                </a:solidFill>
                <a:latin typeface="Consolas" panose="020B0609020204030204" pitchFamily="49" charset="0"/>
              </a:rPr>
              <a:t> {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8000"/>
                </a:solidFill>
                <a:latin typeface="Consolas" panose="020B0609020204030204" pitchFamily="49" charset="0"/>
              </a:rPr>
              <a:t>  //  cout &lt;&lt; "&gt;&lt;(((*){"sv &lt;&lt; endl;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8000"/>
                </a:solidFill>
                <a:latin typeface="Consolas" panose="020B0609020204030204" pitchFamily="49" charset="0"/>
              </a:rPr>
              <a:t>  //}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};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2675A5D-8865-4CC8-8A14-F1D61514C2E5}"/>
              </a:ext>
            </a:extLst>
          </p:cNvPr>
          <p:cNvSpPr/>
          <p:nvPr/>
        </p:nvSpPr>
        <p:spPr>
          <a:xfrm>
            <a:off x="5879976" y="3553852"/>
            <a:ext cx="6120680" cy="310854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ru-RU" sz="1400" dirty="0"/>
              <a:t>prog.cc:57:7: </a:t>
            </a:r>
            <a:r>
              <a:rPr lang="ru-RU" sz="1400" dirty="0" err="1"/>
              <a:t>error</a:t>
            </a:r>
            <a:r>
              <a:rPr lang="ru-RU" sz="1400" dirty="0"/>
              <a:t>: </a:t>
            </a:r>
            <a:r>
              <a:rPr lang="ru-RU" sz="1400" dirty="0" err="1"/>
              <a:t>no</a:t>
            </a:r>
            <a:r>
              <a:rPr lang="ru-RU" sz="1400" dirty="0"/>
              <a:t> </a:t>
            </a:r>
            <a:r>
              <a:rPr lang="ru-RU" sz="1400" dirty="0" err="1"/>
              <a:t>unique</a:t>
            </a:r>
            <a:r>
              <a:rPr lang="ru-RU" sz="1400" dirty="0"/>
              <a:t> </a:t>
            </a:r>
            <a:r>
              <a:rPr lang="ru-RU" sz="1400" dirty="0" err="1"/>
              <a:t>final</a:t>
            </a:r>
            <a:r>
              <a:rPr lang="ru-RU" sz="1400" dirty="0"/>
              <a:t> </a:t>
            </a:r>
            <a:r>
              <a:rPr lang="ru-RU" sz="1400" dirty="0" err="1"/>
              <a:t>overrider</a:t>
            </a:r>
            <a:r>
              <a:rPr lang="ru-RU" sz="1400" dirty="0"/>
              <a:t> </a:t>
            </a:r>
            <a:r>
              <a:rPr lang="ru-RU" sz="1400" dirty="0" err="1"/>
              <a:t>for</a:t>
            </a:r>
            <a:r>
              <a:rPr lang="ru-RU" sz="1400" dirty="0"/>
              <a:t> '</a:t>
            </a:r>
            <a:r>
              <a:rPr lang="ru-RU" sz="1400" dirty="0" err="1"/>
              <a:t>virtual</a:t>
            </a:r>
            <a:r>
              <a:rPr lang="ru-RU" sz="1400" dirty="0"/>
              <a:t> </a:t>
            </a:r>
            <a:r>
              <a:rPr lang="ru-RU" sz="1400" dirty="0" err="1"/>
              <a:t>void</a:t>
            </a:r>
            <a:r>
              <a:rPr lang="ru-RU" sz="1400" dirty="0"/>
              <a:t> </a:t>
            </a:r>
            <a:r>
              <a:rPr lang="ru-RU" sz="1400" dirty="0" err="1"/>
              <a:t>Drawable</a:t>
            </a:r>
            <a:r>
              <a:rPr lang="ru-RU" sz="1400" dirty="0"/>
              <a:t>::</a:t>
            </a:r>
            <a:r>
              <a:rPr lang="ru-RU" sz="1400" dirty="0" err="1"/>
              <a:t>Draw</a:t>
            </a:r>
            <a:r>
              <a:rPr lang="ru-RU" sz="1400" dirty="0"/>
              <a:t>() </a:t>
            </a:r>
            <a:r>
              <a:rPr lang="ru-RU" sz="1400" dirty="0" err="1"/>
              <a:t>const</a:t>
            </a:r>
            <a:r>
              <a:rPr lang="ru-RU" sz="1400" dirty="0"/>
              <a:t>' </a:t>
            </a:r>
            <a:r>
              <a:rPr lang="ru-RU" sz="1400" dirty="0" err="1"/>
              <a:t>in</a:t>
            </a:r>
            <a:r>
              <a:rPr lang="ru-RU" sz="1400" dirty="0"/>
              <a:t> '</a:t>
            </a:r>
            <a:r>
              <a:rPr lang="ru-RU" sz="1400" dirty="0" err="1"/>
              <a:t>CatFish</a:t>
            </a:r>
            <a:r>
              <a:rPr lang="ru-RU" sz="1400" dirty="0"/>
              <a:t>'</a:t>
            </a:r>
          </a:p>
          <a:p>
            <a:r>
              <a:rPr lang="ru-RU" sz="1400" dirty="0"/>
              <a:t>   57 | </a:t>
            </a:r>
            <a:r>
              <a:rPr lang="ru-RU" sz="1400" dirty="0" err="1"/>
              <a:t>class</a:t>
            </a:r>
            <a:r>
              <a:rPr lang="ru-RU" sz="1400" dirty="0"/>
              <a:t> </a:t>
            </a:r>
            <a:r>
              <a:rPr lang="ru-RU" sz="1400" dirty="0" err="1"/>
              <a:t>CatFish</a:t>
            </a:r>
            <a:r>
              <a:rPr lang="ru-RU" sz="1400" dirty="0"/>
              <a:t> : </a:t>
            </a:r>
            <a:r>
              <a:rPr lang="ru-RU" sz="1400" dirty="0" err="1"/>
              <a:t>public</a:t>
            </a:r>
            <a:r>
              <a:rPr lang="ru-RU" sz="1400" dirty="0"/>
              <a:t> </a:t>
            </a:r>
            <a:r>
              <a:rPr lang="ru-RU" sz="1400" dirty="0" err="1"/>
              <a:t>Cat</a:t>
            </a:r>
            <a:r>
              <a:rPr lang="ru-RU" sz="1400" dirty="0"/>
              <a:t>, </a:t>
            </a:r>
            <a:r>
              <a:rPr lang="ru-RU" sz="1400" dirty="0" err="1"/>
              <a:t>public</a:t>
            </a:r>
            <a:r>
              <a:rPr lang="ru-RU" sz="1400" dirty="0"/>
              <a:t> </a:t>
            </a:r>
            <a:r>
              <a:rPr lang="ru-RU" sz="1400" dirty="0" err="1"/>
              <a:t>Fish</a:t>
            </a:r>
            <a:r>
              <a:rPr lang="ru-RU" sz="1400" dirty="0"/>
              <a:t> {</a:t>
            </a:r>
          </a:p>
          <a:p>
            <a:r>
              <a:rPr lang="ru-RU" sz="1400" dirty="0"/>
              <a:t>    |     ^~~~~~~</a:t>
            </a:r>
          </a:p>
          <a:p>
            <a:r>
              <a:rPr lang="ru-RU" sz="1400" dirty="0"/>
              <a:t>prog.cc: </a:t>
            </a:r>
            <a:r>
              <a:rPr lang="ru-RU" sz="1400" dirty="0" err="1"/>
              <a:t>In</a:t>
            </a:r>
            <a:r>
              <a:rPr lang="ru-RU" sz="1400" dirty="0"/>
              <a:t> </a:t>
            </a:r>
            <a:r>
              <a:rPr lang="ru-RU" sz="1400" dirty="0" err="1"/>
              <a:t>function</a:t>
            </a:r>
            <a:r>
              <a:rPr lang="ru-RU" sz="1400" dirty="0"/>
              <a:t> '</a:t>
            </a:r>
            <a:r>
              <a:rPr lang="ru-RU" sz="1400" dirty="0" err="1"/>
              <a:t>int</a:t>
            </a:r>
            <a:r>
              <a:rPr lang="ru-RU" sz="1400" dirty="0"/>
              <a:t> </a:t>
            </a:r>
            <a:r>
              <a:rPr lang="ru-RU" sz="1400" dirty="0" err="1"/>
              <a:t>main</a:t>
            </a:r>
            <a:r>
              <a:rPr lang="ru-RU" sz="1400" dirty="0"/>
              <a:t>()':</a:t>
            </a:r>
          </a:p>
          <a:p>
            <a:r>
              <a:rPr lang="ru-RU" sz="1400" dirty="0"/>
              <a:t>prog.cc:88:14: </a:t>
            </a:r>
            <a:r>
              <a:rPr lang="ru-RU" sz="1400" dirty="0" err="1"/>
              <a:t>error</a:t>
            </a:r>
            <a:r>
              <a:rPr lang="ru-RU" sz="1400" dirty="0"/>
              <a:t>: </a:t>
            </a:r>
            <a:r>
              <a:rPr lang="ru-RU" sz="1400" dirty="0" err="1"/>
              <a:t>request</a:t>
            </a:r>
            <a:r>
              <a:rPr lang="ru-RU" sz="1400" dirty="0"/>
              <a:t> </a:t>
            </a:r>
            <a:r>
              <a:rPr lang="ru-RU" sz="1400" dirty="0" err="1"/>
              <a:t>for</a:t>
            </a:r>
            <a:r>
              <a:rPr lang="ru-RU" sz="1400" dirty="0"/>
              <a:t> </a:t>
            </a:r>
            <a:r>
              <a:rPr lang="ru-RU" sz="1400" dirty="0" err="1"/>
              <a:t>member</a:t>
            </a:r>
            <a:r>
              <a:rPr lang="ru-RU" sz="1400" dirty="0"/>
              <a:t> '</a:t>
            </a:r>
            <a:r>
              <a:rPr lang="ru-RU" sz="1400" dirty="0" err="1"/>
              <a:t>Draw</a:t>
            </a:r>
            <a:r>
              <a:rPr lang="ru-RU" sz="1400" dirty="0"/>
              <a:t>' </a:t>
            </a:r>
            <a:r>
              <a:rPr lang="ru-RU" sz="1400" dirty="0" err="1"/>
              <a:t>is</a:t>
            </a:r>
            <a:r>
              <a:rPr lang="ru-RU" sz="1400" dirty="0"/>
              <a:t> </a:t>
            </a:r>
            <a:r>
              <a:rPr lang="ru-RU" sz="1400" dirty="0" err="1"/>
              <a:t>ambiguous</a:t>
            </a:r>
            <a:endParaRPr lang="ru-RU" sz="1400" dirty="0"/>
          </a:p>
          <a:p>
            <a:r>
              <a:rPr lang="ru-RU" sz="1400" dirty="0"/>
              <a:t>   88 |   cat_fish.Draw();</a:t>
            </a:r>
          </a:p>
          <a:p>
            <a:r>
              <a:rPr lang="ru-RU" sz="1400" dirty="0"/>
              <a:t>    |        ^~~~</a:t>
            </a:r>
          </a:p>
          <a:p>
            <a:r>
              <a:rPr lang="ru-RU" sz="1400" dirty="0"/>
              <a:t>prog.cc:38:10: </a:t>
            </a:r>
            <a:r>
              <a:rPr lang="ru-RU" sz="1400" dirty="0" err="1"/>
              <a:t>note</a:t>
            </a:r>
            <a:r>
              <a:rPr lang="ru-RU" sz="1400" dirty="0"/>
              <a:t>: </a:t>
            </a:r>
            <a:r>
              <a:rPr lang="ru-RU" sz="1400" dirty="0" err="1"/>
              <a:t>candidates</a:t>
            </a:r>
            <a:r>
              <a:rPr lang="ru-RU" sz="1400" dirty="0"/>
              <a:t> </a:t>
            </a:r>
            <a:r>
              <a:rPr lang="ru-RU" sz="1400" dirty="0" err="1"/>
              <a:t>are</a:t>
            </a:r>
            <a:r>
              <a:rPr lang="ru-RU" sz="1400" dirty="0"/>
              <a:t>: '</a:t>
            </a:r>
            <a:r>
              <a:rPr lang="ru-RU" sz="1400" dirty="0" err="1"/>
              <a:t>virtual</a:t>
            </a:r>
            <a:r>
              <a:rPr lang="ru-RU" sz="1400" dirty="0"/>
              <a:t> </a:t>
            </a:r>
            <a:r>
              <a:rPr lang="ru-RU" sz="1400" dirty="0" err="1"/>
              <a:t>void</a:t>
            </a:r>
            <a:r>
              <a:rPr lang="ru-RU" sz="1400" dirty="0"/>
              <a:t> </a:t>
            </a:r>
            <a:r>
              <a:rPr lang="ru-RU" sz="1400" dirty="0" err="1"/>
              <a:t>Fish</a:t>
            </a:r>
            <a:r>
              <a:rPr lang="ru-RU" sz="1400" dirty="0"/>
              <a:t>::</a:t>
            </a:r>
            <a:r>
              <a:rPr lang="ru-RU" sz="1400" dirty="0" err="1"/>
              <a:t>Draw</a:t>
            </a:r>
            <a:r>
              <a:rPr lang="ru-RU" sz="1400" dirty="0"/>
              <a:t>() </a:t>
            </a:r>
            <a:r>
              <a:rPr lang="ru-RU" sz="1400" dirty="0" err="1"/>
              <a:t>const</a:t>
            </a:r>
            <a:r>
              <a:rPr lang="ru-RU" sz="1400" dirty="0"/>
              <a:t>'</a:t>
            </a:r>
          </a:p>
          <a:p>
            <a:r>
              <a:rPr lang="ru-RU" sz="1400" dirty="0"/>
              <a:t>   38 |   void Draw() const override {</a:t>
            </a:r>
          </a:p>
          <a:p>
            <a:r>
              <a:rPr lang="ru-RU" sz="1400" dirty="0"/>
              <a:t>    |      ^~~~</a:t>
            </a:r>
          </a:p>
          <a:p>
            <a:r>
              <a:rPr lang="ru-RU" sz="1400" dirty="0"/>
              <a:t>prog.cc:49:10: note:         'virtual void Cat::Draw() const'</a:t>
            </a:r>
          </a:p>
          <a:p>
            <a:r>
              <a:rPr lang="ru-RU" sz="1400" dirty="0"/>
              <a:t>   49 |   void Draw() const override {</a:t>
            </a:r>
          </a:p>
          <a:p>
            <a:r>
              <a:rPr lang="ru-RU" sz="1400" dirty="0"/>
              <a:t>    |          ^~~~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D59B79-9DAA-4906-BED4-C328388A7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Виртуальное наследование в стандартной библиотеке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F79D23-09FE-43FD-8A09-CB5E482FFF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3609" y="2276872"/>
            <a:ext cx="9184782" cy="179236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B82618D-DFD3-4B1F-A62D-FE223B543E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2977" y="4437112"/>
            <a:ext cx="9145414" cy="1792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473137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ED3991-924F-445C-8346-790C493A7F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Не всё то ромбовидное наследование, что похоже на ромб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B14F7F69-D617-4910-8D7F-C7881EA961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1664" y="1882928"/>
            <a:ext cx="6096660" cy="4858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D64480B-75F2-0C75-96E5-32B75D103955}"/>
              </a:ext>
            </a:extLst>
          </p:cNvPr>
          <p:cNvSpPr txBox="1"/>
          <p:nvPr/>
        </p:nvSpPr>
        <p:spPr>
          <a:xfrm>
            <a:off x="9408368" y="5661248"/>
            <a:ext cx="25922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Следите за направлением стрелочек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72244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4A18DB62-3968-7A82-953C-68506AD7CD3C}"/>
              </a:ext>
            </a:extLst>
          </p:cNvPr>
          <p:cNvSpPr txBox="1"/>
          <p:nvPr/>
        </p:nvSpPr>
        <p:spPr>
          <a:xfrm>
            <a:off x="119336" y="1841242"/>
            <a:ext cx="12072664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Programmer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Person 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>
              <a:buNone/>
            </a:pP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public:</a:t>
            </a: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  </a:t>
            </a:r>
            <a:r>
              <a:rPr lang="ru-RU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Используем конструктор с той же сигнатурой, что и в </a:t>
            </a:r>
            <a:r>
              <a:rPr lang="ru-RU" sz="16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Person</a:t>
            </a:r>
            <a:endParaRPr 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using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Person::Person;</a:t>
            </a:r>
          </a:p>
          <a:p>
            <a:pPr>
              <a:buNone/>
            </a:pPr>
            <a:endParaRPr 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AddProgrammingLanguage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ProgrammingLanguage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lang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 </a:t>
            </a:r>
            <a:r>
              <a:rPr lang="en-US" sz="1600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m_programmingLanguages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insert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lang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}</a:t>
            </a:r>
          </a:p>
          <a:p>
            <a:pPr>
              <a:buNone/>
            </a:pP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bool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CanProgram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ProgrammingLanguage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lang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 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 </a:t>
            </a:r>
            <a:r>
              <a:rPr lang="en-US" sz="1600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m_programmingLanguages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contains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lang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}</a:t>
            </a:r>
          </a:p>
          <a:p>
            <a:pPr>
              <a:buNone/>
            </a:pP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private:</a:t>
            </a:r>
            <a:endParaRPr 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std::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unordered_set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ProgrammingLanguage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m_programmingLanguages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pPr>
              <a:buNone/>
            </a:pP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Worker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Person 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>
              <a:buNone/>
            </a:pP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public:</a:t>
            </a:r>
            <a:endParaRPr 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using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Person::Person;</a:t>
            </a:r>
          </a:p>
          <a:p>
            <a:pPr>
              <a:buNone/>
            </a:pPr>
            <a:endParaRPr 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AddSpeciality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WorkerSpeciality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speciality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 </a:t>
            </a:r>
            <a:r>
              <a:rPr lang="en-US" sz="1600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m_specialities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insert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speciality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}</a:t>
            </a:r>
          </a:p>
          <a:p>
            <a:pPr>
              <a:buNone/>
            </a:pP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bool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HasSpeciality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WorkerSpeciality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speciality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 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 </a:t>
            </a:r>
            <a:r>
              <a:rPr lang="en-US" sz="1600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m_specialities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contains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speciality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}</a:t>
            </a:r>
          </a:p>
          <a:p>
            <a:pPr>
              <a:buNone/>
            </a:pP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private:</a:t>
            </a:r>
            <a:endParaRPr 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std::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unordered_set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WorkerSpeciality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m_specialities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};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459CF6-04F2-18FD-6D1A-DF0CDD0C7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Классы</a:t>
            </a:r>
            <a:r>
              <a:rPr lang="en-US" dirty="0"/>
              <a:t> Programmer </a:t>
            </a:r>
            <a:r>
              <a:rPr lang="ru-RU" dirty="0"/>
              <a:t>и </a:t>
            </a:r>
            <a:r>
              <a:rPr lang="en-US" dirty="0"/>
              <a:t>Worker</a:t>
            </a:r>
          </a:p>
        </p:txBody>
      </p:sp>
    </p:spTree>
    <p:extLst>
      <p:ext uri="{BB962C8B-B14F-4D97-AF65-F5344CB8AC3E}">
        <p14:creationId xmlns:p14="http://schemas.microsoft.com/office/powerpoint/2010/main" val="1199718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9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9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9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9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/>
              <a:t>Когда множественное наследование может быть полезным</a:t>
            </a:r>
          </a:p>
        </p:txBody>
      </p:sp>
      <p:sp>
        <p:nvSpPr>
          <p:cNvPr id="51203" name="Rectangle 3"/>
          <p:cNvSpPr>
            <a:spLocks noGrp="1" noChangeArrowheads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ru-RU" dirty="0"/>
              <a:t>При аккуратном и осознанном использовании множественное наследование может быть эффективным инструментом</a:t>
            </a:r>
          </a:p>
          <a:p>
            <a:r>
              <a:rPr lang="ru-RU" dirty="0"/>
              <a:t>Позволяет:</a:t>
            </a:r>
          </a:p>
          <a:p>
            <a:pPr lvl="1"/>
            <a:r>
              <a:rPr lang="ru-RU" dirty="0"/>
              <a:t>Создавать классы, сочетающие поведение нескольких реализаций</a:t>
            </a:r>
          </a:p>
          <a:p>
            <a:pPr lvl="1"/>
            <a:r>
              <a:rPr lang="ru-RU" dirty="0"/>
              <a:t>Реализовывать несколько интерфейсов в одном классе</a:t>
            </a:r>
          </a:p>
          <a:p>
            <a:r>
              <a:rPr lang="ru-RU" dirty="0"/>
              <a:t>Активно используется в библиотеках ATL и WTL</a:t>
            </a:r>
          </a:p>
          <a:p>
            <a:r>
              <a:rPr lang="ru-RU" dirty="0"/>
              <a:t>Важное правило: избегайте ромбовидного наследования, если в нём нет явной необходимости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2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12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12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12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12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12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03" grpId="0" build="p"/>
    </p:bld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4323BF9-10F5-03B1-93CC-381F4FFA9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Окно, описанное в библиотеке </a:t>
            </a:r>
            <a:r>
              <a:rPr lang="en-US" dirty="0"/>
              <a:t>WTL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06E1364-BC42-CC93-B760-6F2DB27C925E}"/>
              </a:ext>
            </a:extLst>
          </p:cNvPr>
          <p:cNvSpPr txBox="1"/>
          <p:nvPr/>
        </p:nvSpPr>
        <p:spPr>
          <a:xfrm>
            <a:off x="802979" y="2065422"/>
            <a:ext cx="6093724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CMainFrame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: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WTL::</a:t>
            </a:r>
            <a:r>
              <a:rPr lang="en-US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CFrameWindowImpl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CMainFrame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,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WTL::</a:t>
            </a:r>
            <a:r>
              <a:rPr lang="en-US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CUpdateUI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CMainFrame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,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WTL::</a:t>
            </a:r>
            <a:r>
              <a:rPr lang="en-US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CMessageFilter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,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WTL::</a:t>
            </a:r>
            <a:r>
              <a:rPr lang="en-US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CIdleHandler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public:</a:t>
            </a:r>
          </a:p>
          <a:p>
            <a:pPr>
              <a:buNone/>
            </a:pP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2734292747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/>
              <a:t>Преимущества использования наследования</a:t>
            </a:r>
          </a:p>
        </p:txBody>
      </p:sp>
      <p:sp>
        <p:nvSpPr>
          <p:cNvPr id="3891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ru-RU" dirty="0"/>
              <a:t>Расширение существующего функционала</a:t>
            </a:r>
          </a:p>
          <a:p>
            <a:pPr lvl="1"/>
            <a:r>
              <a:rPr lang="ru-RU" dirty="0"/>
              <a:t>Новый класс может унаследовать и переопределить поведение базового класса</a:t>
            </a:r>
          </a:p>
          <a:p>
            <a:pPr lvl="1"/>
            <a:r>
              <a:rPr lang="ru-RU" dirty="0"/>
              <a:t>Устраняет необходимость дублирования кода</a:t>
            </a:r>
          </a:p>
          <a:p>
            <a:r>
              <a:rPr lang="ru-RU" dirty="0"/>
              <a:t>Полиморфизм</a:t>
            </a:r>
          </a:p>
          <a:p>
            <a:pPr lvl="1"/>
            <a:r>
              <a:rPr lang="ru-RU" dirty="0"/>
              <a:t>Возможность использовать общий интерфейс для работы с различными реализациями</a:t>
            </a:r>
          </a:p>
          <a:p>
            <a:pPr lvl="1"/>
            <a:r>
              <a:rPr lang="ru-RU" dirty="0"/>
              <a:t>Упрощает добавление новых типов без изменения существующего кода</a:t>
            </a:r>
          </a:p>
          <a:p>
            <a:r>
              <a:rPr lang="ru-RU" dirty="0"/>
              <a:t>Инкапсуляция различий</a:t>
            </a:r>
          </a:p>
          <a:p>
            <a:pPr lvl="1"/>
            <a:r>
              <a:rPr lang="ru-RU" dirty="0"/>
              <a:t>Разные реализации одного интерфейса скрываются за единым типом</a:t>
            </a:r>
          </a:p>
          <a:p>
            <a:pPr lvl="1"/>
            <a:r>
              <a:rPr lang="ru-RU" dirty="0"/>
              <a:t>Заменяет условные конструкции (</a:t>
            </a:r>
            <a:r>
              <a:rPr lang="ru-RU" dirty="0" err="1"/>
              <a:t>switch-case</a:t>
            </a:r>
            <a:r>
              <a:rPr lang="ru-RU" dirty="0"/>
              <a:t>, </a:t>
            </a:r>
            <a:r>
              <a:rPr lang="ru-RU" dirty="0" err="1"/>
              <a:t>if-else</a:t>
            </a:r>
            <a:r>
              <a:rPr lang="ru-RU" dirty="0"/>
              <a:t>) вызовами виртуальных функций</a:t>
            </a:r>
          </a:p>
          <a:p>
            <a:r>
              <a:rPr lang="ru-RU" dirty="0"/>
              <a:t>Унификация API</a:t>
            </a:r>
          </a:p>
          <a:p>
            <a:pPr lvl="1"/>
            <a:r>
              <a:rPr lang="ru-RU" dirty="0"/>
              <a:t>Можно писать код, не зная конкретного типа объекта, а лишь его базовый интерфейс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9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89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89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89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89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89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89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89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89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89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891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915" grpId="0" build="p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/>
              <a:t>Наследование и вопросы проектирования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ru-RU" dirty="0"/>
              <a:t>Сильная связь между классами</a:t>
            </a:r>
          </a:p>
          <a:p>
            <a:pPr lvl="1"/>
            <a:r>
              <a:rPr lang="ru-RU" dirty="0"/>
              <a:t>Наследование — вторая по силе форма связи после дружбы</a:t>
            </a:r>
          </a:p>
          <a:p>
            <a:pPr lvl="1"/>
            <a:r>
              <a:rPr lang="ru-RU" dirty="0"/>
              <a:t>Подразумевает тесную зависимость от базового класса</a:t>
            </a:r>
          </a:p>
          <a:p>
            <a:r>
              <a:rPr lang="ru-RU" dirty="0"/>
              <a:t>Контракт с базовым классом</a:t>
            </a:r>
          </a:p>
          <a:p>
            <a:pPr lvl="1"/>
            <a:r>
              <a:rPr lang="ru-RU" dirty="0"/>
              <a:t>Подкласс обязуется следовать интерфейсу и ожиданиям базового класса</a:t>
            </a:r>
          </a:p>
          <a:p>
            <a:pPr lvl="1"/>
            <a:r>
              <a:rPr lang="ru-RU" dirty="0"/>
              <a:t>Нарушение контракта может привести к ошибкам проектирования или нарушению инвариантов</a:t>
            </a:r>
          </a:p>
          <a:p>
            <a:r>
              <a:rPr lang="ru-RU" dirty="0"/>
              <a:t>Хрупкость иерархий</a:t>
            </a:r>
          </a:p>
          <a:p>
            <a:pPr lvl="1"/>
            <a:r>
              <a:rPr lang="ru-RU" dirty="0"/>
              <a:t>Изменения в базовом классе могут непредсказуемо повлиять на производные классы</a:t>
            </a:r>
          </a:p>
          <a:p>
            <a:pPr lvl="1"/>
            <a:r>
              <a:rPr lang="ru-RU" dirty="0"/>
              <a:t>Критично в больших проектах и при работе с чужим кодом</a:t>
            </a:r>
          </a:p>
          <a:p>
            <a:r>
              <a:rPr lang="ru-RU" dirty="0"/>
              <a:t>Избегайте глубоких иерархий</a:t>
            </a:r>
          </a:p>
          <a:p>
            <a:pPr lvl="1"/>
            <a:r>
              <a:rPr lang="ru-RU" dirty="0"/>
              <a:t>Многоуровневое наследование затрудняет понимание, тестирование и сопровождение</a:t>
            </a:r>
          </a:p>
          <a:p>
            <a:pPr lvl="1"/>
            <a:r>
              <a:rPr lang="ru-RU" dirty="0"/>
              <a:t>Предпочтительны композиция и делегирование, если не требуется полиморфизм</a:t>
            </a:r>
          </a:p>
          <a:p>
            <a:pPr lvl="1"/>
            <a:r>
              <a:rPr lang="ru-RU" dirty="0"/>
              <a:t>Многие паттерны проектирования заменяют наследование композицией или агрегацией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4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4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4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4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4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4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04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4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048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048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048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048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048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83" grpId="0" build="p"/>
    </p:bld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6FF0DAB-D009-4DB4-A060-5C3A8BC7F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Runtime-</a:t>
            </a:r>
            <a:r>
              <a:rPr lang="ru-RU" dirty="0"/>
              <a:t>полиморфизм с </a:t>
            </a:r>
            <a:r>
              <a:rPr lang="en-US" dirty="0"/>
              <a:t>std::variant</a:t>
            </a:r>
            <a:endParaRPr lang="ru-RU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FF6E5EC-8444-4100-8DC8-EEA25F52B4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72201219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25">
            <a:extLst>
              <a:ext uri="{FF2B5EF4-FFF2-40B4-BE49-F238E27FC236}">
                <a16:creationId xmlns:a16="http://schemas.microsoft.com/office/drawing/2014/main" id="{6D9FFE78-993F-49EE-8450-B0BF2A5619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std::variant</a:t>
            </a:r>
            <a:endParaRPr lang="ru-RU" dirty="0"/>
          </a:p>
        </p:txBody>
      </p:sp>
      <p:grpSp>
        <p:nvGrpSpPr>
          <p:cNvPr id="27" name="Группа 32">
            <a:extLst>
              <a:ext uri="{FF2B5EF4-FFF2-40B4-BE49-F238E27FC236}">
                <a16:creationId xmlns:a16="http://schemas.microsoft.com/office/drawing/2014/main" id="{7D93C6D6-53F2-4BDD-84D5-A5004F685E6C}"/>
              </a:ext>
            </a:extLst>
          </p:cNvPr>
          <p:cNvGrpSpPr/>
          <p:nvPr/>
        </p:nvGrpSpPr>
        <p:grpSpPr>
          <a:xfrm>
            <a:off x="2310786" y="2669913"/>
            <a:ext cx="5644494" cy="3377026"/>
            <a:chOff x="2310786" y="2669913"/>
            <a:chExt cx="5644494" cy="3377026"/>
          </a:xfrm>
        </p:grpSpPr>
        <p:pic>
          <p:nvPicPr>
            <p:cNvPr id="28" name="Рисунок 6" descr="Собака со сплошной заливкой">
              <a:extLst>
                <a:ext uri="{FF2B5EF4-FFF2-40B4-BE49-F238E27FC236}">
                  <a16:creationId xmlns:a16="http://schemas.microsoft.com/office/drawing/2014/main" id="{423BD8E0-00B4-4B4F-80B5-CFEBC121CB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766113" y="5132539"/>
              <a:ext cx="914400" cy="914400"/>
            </a:xfrm>
            <a:prstGeom prst="rect">
              <a:avLst/>
            </a:prstGeom>
          </p:spPr>
        </p:pic>
        <p:pic>
          <p:nvPicPr>
            <p:cNvPr id="29" name="Рисунок 8" descr="Кот со сплошной заливкой">
              <a:extLst>
                <a:ext uri="{FF2B5EF4-FFF2-40B4-BE49-F238E27FC236}">
                  <a16:creationId xmlns:a16="http://schemas.microsoft.com/office/drawing/2014/main" id="{2023BA0C-5D34-4FB2-B9D7-38ADDA10502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766113" y="3125053"/>
              <a:ext cx="914400" cy="914400"/>
            </a:xfrm>
            <a:prstGeom prst="rect">
              <a:avLst/>
            </a:prstGeom>
          </p:spPr>
        </p:pic>
        <p:pic>
          <p:nvPicPr>
            <p:cNvPr id="30" name="Рисунок 10" descr="Корова со сплошной заливкой">
              <a:extLst>
                <a:ext uri="{FF2B5EF4-FFF2-40B4-BE49-F238E27FC236}">
                  <a16:creationId xmlns:a16="http://schemas.microsoft.com/office/drawing/2014/main" id="{25956559-3603-4319-8535-497C5FF295D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766113" y="4128796"/>
              <a:ext cx="914400" cy="914400"/>
            </a:xfrm>
            <a:prstGeom prst="rect">
              <a:avLst/>
            </a:prstGeom>
          </p:spPr>
        </p:pic>
        <p:sp>
          <p:nvSpPr>
            <p:cNvPr id="31" name="Овал 15">
              <a:extLst>
                <a:ext uri="{FF2B5EF4-FFF2-40B4-BE49-F238E27FC236}">
                  <a16:creationId xmlns:a16="http://schemas.microsoft.com/office/drawing/2014/main" id="{44F4526C-6C38-414E-B774-C120A22F814D}"/>
                </a:ext>
              </a:extLst>
            </p:cNvPr>
            <p:cNvSpPr/>
            <p:nvPr/>
          </p:nvSpPr>
          <p:spPr>
            <a:xfrm>
              <a:off x="6406894" y="3460332"/>
              <a:ext cx="243841" cy="24384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2" name="Овал 16">
              <a:extLst>
                <a:ext uri="{FF2B5EF4-FFF2-40B4-BE49-F238E27FC236}">
                  <a16:creationId xmlns:a16="http://schemas.microsoft.com/office/drawing/2014/main" id="{3E7F3F56-753E-4717-9345-7BB4BDFC05DB}"/>
                </a:ext>
              </a:extLst>
            </p:cNvPr>
            <p:cNvSpPr/>
            <p:nvPr/>
          </p:nvSpPr>
          <p:spPr>
            <a:xfrm>
              <a:off x="6406894" y="4464075"/>
              <a:ext cx="243841" cy="243841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3" name="Овал 17">
              <a:extLst>
                <a:ext uri="{FF2B5EF4-FFF2-40B4-BE49-F238E27FC236}">
                  <a16:creationId xmlns:a16="http://schemas.microsoft.com/office/drawing/2014/main" id="{61089BC4-1671-446F-A57D-F15C9717F209}"/>
                </a:ext>
              </a:extLst>
            </p:cNvPr>
            <p:cNvSpPr/>
            <p:nvPr/>
          </p:nvSpPr>
          <p:spPr>
            <a:xfrm>
              <a:off x="6406894" y="5467818"/>
              <a:ext cx="243841" cy="24384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4" name="Полилиния: фигура 30">
              <a:extLst>
                <a:ext uri="{FF2B5EF4-FFF2-40B4-BE49-F238E27FC236}">
                  <a16:creationId xmlns:a16="http://schemas.microsoft.com/office/drawing/2014/main" id="{ADF08B4A-97FA-4711-A699-844E4FFEDC7C}"/>
                </a:ext>
              </a:extLst>
            </p:cNvPr>
            <p:cNvSpPr/>
            <p:nvPr/>
          </p:nvSpPr>
          <p:spPr>
            <a:xfrm rot="16200000">
              <a:off x="4040381" y="2198033"/>
              <a:ext cx="669185" cy="4128375"/>
            </a:xfrm>
            <a:custGeom>
              <a:avLst/>
              <a:gdLst>
                <a:gd name="connsiteX0" fmla="*/ 669185 w 669185"/>
                <a:gd name="connsiteY0" fmla="*/ 511795 h 4128375"/>
                <a:gd name="connsiteX1" fmla="*/ 511795 w 669185"/>
                <a:gd name="connsiteY1" fmla="*/ 511795 h 4128375"/>
                <a:gd name="connsiteX2" fmla="*/ 511795 w 669185"/>
                <a:gd name="connsiteY2" fmla="*/ 2415923 h 4128375"/>
                <a:gd name="connsiteX3" fmla="*/ 525495 w 669185"/>
                <a:gd name="connsiteY3" fmla="*/ 2425159 h 4128375"/>
                <a:gd name="connsiteX4" fmla="*/ 557360 w 669185"/>
                <a:gd name="connsiteY4" fmla="*/ 2502088 h 4128375"/>
                <a:gd name="connsiteX5" fmla="*/ 490913 w 669185"/>
                <a:gd name="connsiteY5" fmla="*/ 2602333 h 4128375"/>
                <a:gd name="connsiteX6" fmla="*/ 481136 w 669185"/>
                <a:gd name="connsiteY6" fmla="*/ 2604307 h 4128375"/>
                <a:gd name="connsiteX7" fmla="*/ 86491 w 669185"/>
                <a:gd name="connsiteY7" fmla="*/ 4128375 h 4128375"/>
                <a:gd name="connsiteX8" fmla="*/ 0 w 669185"/>
                <a:gd name="connsiteY8" fmla="*/ 4105979 h 4128375"/>
                <a:gd name="connsiteX9" fmla="*/ 391863 w 669185"/>
                <a:gd name="connsiteY9" fmla="*/ 2592654 h 4128375"/>
                <a:gd name="connsiteX10" fmla="*/ 371637 w 669185"/>
                <a:gd name="connsiteY10" fmla="*/ 2579017 h 4128375"/>
                <a:gd name="connsiteX11" fmla="*/ 339772 w 669185"/>
                <a:gd name="connsiteY11" fmla="*/ 2502088 h 4128375"/>
                <a:gd name="connsiteX12" fmla="*/ 406218 w 669185"/>
                <a:gd name="connsiteY12" fmla="*/ 2401844 h 4128375"/>
                <a:gd name="connsiteX13" fmla="*/ 422452 w 669185"/>
                <a:gd name="connsiteY13" fmla="*/ 2398566 h 4128375"/>
                <a:gd name="connsiteX14" fmla="*/ 422452 w 669185"/>
                <a:gd name="connsiteY14" fmla="*/ 511795 h 4128375"/>
                <a:gd name="connsiteX15" fmla="*/ 266849 w 669185"/>
                <a:gd name="connsiteY15" fmla="*/ 511795 h 4128375"/>
                <a:gd name="connsiteX16" fmla="*/ 468017 w 669185"/>
                <a:gd name="connsiteY16" fmla="*/ 0 h 4128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69185" h="4128375">
                  <a:moveTo>
                    <a:pt x="669185" y="511795"/>
                  </a:moveTo>
                  <a:lnTo>
                    <a:pt x="511795" y="511795"/>
                  </a:lnTo>
                  <a:lnTo>
                    <a:pt x="511795" y="2415923"/>
                  </a:lnTo>
                  <a:lnTo>
                    <a:pt x="525495" y="2425159"/>
                  </a:lnTo>
                  <a:cubicBezTo>
                    <a:pt x="545183" y="2444847"/>
                    <a:pt x="557360" y="2472046"/>
                    <a:pt x="557360" y="2502088"/>
                  </a:cubicBezTo>
                  <a:cubicBezTo>
                    <a:pt x="557360" y="2547152"/>
                    <a:pt x="529961" y="2585817"/>
                    <a:pt x="490913" y="2602333"/>
                  </a:cubicBezTo>
                  <a:lnTo>
                    <a:pt x="481136" y="2604307"/>
                  </a:lnTo>
                  <a:lnTo>
                    <a:pt x="86491" y="4128375"/>
                  </a:lnTo>
                  <a:lnTo>
                    <a:pt x="0" y="4105979"/>
                  </a:lnTo>
                  <a:lnTo>
                    <a:pt x="391863" y="2592654"/>
                  </a:lnTo>
                  <a:lnTo>
                    <a:pt x="371637" y="2579017"/>
                  </a:lnTo>
                  <a:cubicBezTo>
                    <a:pt x="351949" y="2559329"/>
                    <a:pt x="339772" y="2532131"/>
                    <a:pt x="339772" y="2502088"/>
                  </a:cubicBezTo>
                  <a:cubicBezTo>
                    <a:pt x="339772" y="2457024"/>
                    <a:pt x="367171" y="2418360"/>
                    <a:pt x="406218" y="2401844"/>
                  </a:cubicBezTo>
                  <a:lnTo>
                    <a:pt x="422452" y="2398566"/>
                  </a:lnTo>
                  <a:lnTo>
                    <a:pt x="422452" y="511795"/>
                  </a:lnTo>
                  <a:lnTo>
                    <a:pt x="266849" y="511795"/>
                  </a:lnTo>
                  <a:lnTo>
                    <a:pt x="468017" y="0"/>
                  </a:ln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ru-RU"/>
            </a:p>
          </p:txBody>
        </p:sp>
        <p:sp>
          <p:nvSpPr>
            <p:cNvPr id="35" name="Прямоугольник 28">
              <a:extLst>
                <a:ext uri="{FF2B5EF4-FFF2-40B4-BE49-F238E27FC236}">
                  <a16:creationId xmlns:a16="http://schemas.microsoft.com/office/drawing/2014/main" id="{E4E7F01F-4604-4CB7-A608-9EEFB17A6F93}"/>
                </a:ext>
              </a:extLst>
            </p:cNvPr>
            <p:cNvSpPr/>
            <p:nvPr/>
          </p:nvSpPr>
          <p:spPr>
            <a:xfrm>
              <a:off x="4236720" y="2669913"/>
              <a:ext cx="3718560" cy="329400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2756CBE-625C-4100-BA98-7BC1482CFF01}"/>
                </a:ext>
              </a:extLst>
            </p:cNvPr>
            <p:cNvSpPr txBox="1"/>
            <p:nvPr/>
          </p:nvSpPr>
          <p:spPr>
            <a:xfrm>
              <a:off x="4236720" y="2669913"/>
              <a:ext cx="37185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70C0"/>
                  </a:solidFill>
                  <a:latin typeface="Consolas" panose="020B0609020204030204" pitchFamily="49" charset="0"/>
                </a:rPr>
                <a:t>std</a:t>
              </a:r>
              <a:r>
                <a:rPr lang="en-US" dirty="0">
                  <a:latin typeface="Consolas" panose="020B0609020204030204" pitchFamily="49" charset="0"/>
                </a:rPr>
                <a:t>::</a:t>
              </a:r>
              <a:r>
                <a:rPr lang="en-US" dirty="0">
                  <a:solidFill>
                    <a:srgbClr val="0070C0"/>
                  </a:solidFill>
                  <a:latin typeface="Consolas" panose="020B0609020204030204" pitchFamily="49" charset="0"/>
                </a:rPr>
                <a:t>variant</a:t>
              </a:r>
              <a:r>
                <a:rPr lang="en-US" dirty="0">
                  <a:latin typeface="Consolas" panose="020B0609020204030204" pitchFamily="49" charset="0"/>
                </a:rPr>
                <a:t>&lt;</a:t>
              </a:r>
              <a:r>
                <a:rPr lang="en-US" dirty="0">
                  <a:solidFill>
                    <a:srgbClr val="0070C0"/>
                  </a:solidFill>
                  <a:latin typeface="Consolas" panose="020B0609020204030204" pitchFamily="49" charset="0"/>
                </a:rPr>
                <a:t>Cat</a:t>
              </a:r>
              <a:r>
                <a:rPr lang="en-US" dirty="0">
                  <a:latin typeface="Consolas" panose="020B0609020204030204" pitchFamily="49" charset="0"/>
                </a:rPr>
                <a:t>, </a:t>
              </a:r>
              <a:r>
                <a:rPr lang="en-US" dirty="0">
                  <a:solidFill>
                    <a:srgbClr val="0070C0"/>
                  </a:solidFill>
                  <a:latin typeface="Consolas" panose="020B0609020204030204" pitchFamily="49" charset="0"/>
                </a:rPr>
                <a:t>Cow</a:t>
              </a:r>
              <a:r>
                <a:rPr lang="en-US" dirty="0">
                  <a:latin typeface="Consolas" panose="020B0609020204030204" pitchFamily="49" charset="0"/>
                </a:rPr>
                <a:t>, </a:t>
              </a:r>
              <a:r>
                <a:rPr lang="en-US" dirty="0">
                  <a:solidFill>
                    <a:srgbClr val="0070C0"/>
                  </a:solidFill>
                  <a:latin typeface="Consolas" panose="020B0609020204030204" pitchFamily="49" charset="0"/>
                </a:rPr>
                <a:t>Dog</a:t>
              </a:r>
              <a:r>
                <a:rPr lang="en-US" dirty="0">
                  <a:latin typeface="Consolas" panose="020B0609020204030204" pitchFamily="49" charset="0"/>
                </a:rPr>
                <a:t>&gt;</a:t>
              </a:r>
              <a:endParaRPr lang="ru-RU" dirty="0"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79495948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7787DA-6A11-D056-CFE9-EFCE84657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std::variant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F32FBE-F372-133C-A230-3703621227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ru-RU" dirty="0" err="1"/>
              <a:t>std</a:t>
            </a:r>
            <a:r>
              <a:rPr lang="ru-RU" dirty="0"/>
              <a:t>::</a:t>
            </a:r>
            <a:r>
              <a:rPr lang="ru-RU" dirty="0" err="1"/>
              <a:t>variant</a:t>
            </a:r>
            <a:r>
              <a:rPr lang="ru-RU" dirty="0"/>
              <a:t> — </a:t>
            </a:r>
            <a:r>
              <a:rPr lang="ru-RU" dirty="0" err="1"/>
              <a:t>типобезопасный</a:t>
            </a:r>
            <a:r>
              <a:rPr lang="ru-RU" dirty="0"/>
              <a:t> объединённый тип, введённый в C++17</a:t>
            </a:r>
            <a:endParaRPr lang="en-US" dirty="0"/>
          </a:p>
          <a:p>
            <a:r>
              <a:rPr lang="ru-RU" dirty="0"/>
              <a:t>Позволяет объекту в каждый момент времени содержать значение одного из заранее перечисленных типов</a:t>
            </a:r>
            <a:endParaRPr lang="en-US" dirty="0"/>
          </a:p>
          <a:p>
            <a:r>
              <a:rPr lang="ru-RU" dirty="0"/>
              <a:t>Альтернатива классической иерархии с виртуальными функциями:</a:t>
            </a:r>
            <a:endParaRPr lang="en-US" dirty="0"/>
          </a:p>
          <a:p>
            <a:pPr lvl="1"/>
            <a:r>
              <a:rPr lang="ru-RU" dirty="0"/>
              <a:t>Не требует наследования и виртуальных методов</a:t>
            </a:r>
            <a:endParaRPr lang="en-US" dirty="0"/>
          </a:p>
          <a:p>
            <a:pPr lvl="1"/>
            <a:r>
              <a:rPr lang="ru-RU" dirty="0"/>
              <a:t>Не требует </a:t>
            </a:r>
            <a:r>
              <a:rPr lang="ru-RU" dirty="0" err="1"/>
              <a:t>new</a:t>
            </a:r>
            <a:r>
              <a:rPr lang="ru-RU" dirty="0"/>
              <a:t> или указателей</a:t>
            </a:r>
            <a:endParaRPr lang="en-US" dirty="0"/>
          </a:p>
          <a:p>
            <a:r>
              <a:rPr lang="ru-RU" dirty="0"/>
              <a:t>Позволяет реализовать полиморфное поведение через </a:t>
            </a:r>
            <a:r>
              <a:rPr lang="ru-RU" dirty="0" err="1"/>
              <a:t>визиторы</a:t>
            </a:r>
            <a:endParaRPr lang="en-US" dirty="0"/>
          </a:p>
          <a:p>
            <a:r>
              <a:rPr lang="ru-RU" dirty="0"/>
              <a:t>Хорошо сочетается с современным стилем программирования в C++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5581185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3F78253-B3E3-471D-8D04-D7E6AFB4A7E5}"/>
              </a:ext>
            </a:extLst>
          </p:cNvPr>
          <p:cNvSpPr/>
          <p:nvPr/>
        </p:nvSpPr>
        <p:spPr>
          <a:xfrm>
            <a:off x="335360" y="58846"/>
            <a:ext cx="11436932" cy="72327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AF00DB"/>
                </a:solidFill>
                <a:latin typeface="Consolas" panose="020B0609020204030204" pitchFamily="49" charset="0"/>
              </a:rPr>
              <a:t>#include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A31515"/>
                </a:solidFill>
                <a:latin typeface="Consolas" panose="020B0609020204030204" pitchFamily="49" charset="0"/>
              </a:rPr>
              <a:t>cmath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</a:rPr>
              <a:t>&gt;</a:t>
            </a:r>
            <a:endParaRPr lang="en-US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AF00DB"/>
                </a:solidFill>
                <a:latin typeface="Consolas" panose="020B0609020204030204" pitchFamily="49" charset="0"/>
              </a:rPr>
              <a:t>#include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</a:rPr>
              <a:t>&lt;variant&gt;</a:t>
            </a:r>
            <a:endParaRPr lang="en-US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br>
              <a:rPr lang="en-US" sz="1600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AF00DB"/>
                </a:solidFill>
                <a:latin typeface="Consolas" panose="020B0609020204030204" pitchFamily="49" charset="0"/>
              </a:rPr>
              <a:t>using</a:t>
            </a:r>
            <a:r>
              <a:rPr lang="en-US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namespace</a:t>
            </a:r>
            <a:r>
              <a:rPr lang="en-US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en-US" sz="1600" dirty="0">
                <a:solidFill>
                  <a:srgbClr val="3B3B3B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AF00DB"/>
                </a:solidFill>
                <a:latin typeface="Consolas" panose="020B0609020204030204" pitchFamily="49" charset="0"/>
              </a:rPr>
              <a:t>using</a:t>
            </a:r>
            <a:r>
              <a:rPr lang="en-US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67F99"/>
                </a:solidFill>
                <a:latin typeface="Consolas" panose="020B0609020204030204" pitchFamily="49" charset="0"/>
              </a:rPr>
              <a:t>Solution</a:t>
            </a:r>
            <a:r>
              <a:rPr lang="en-US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67F99"/>
                </a:solidFill>
                <a:latin typeface="Consolas" panose="020B0609020204030204" pitchFamily="49" charset="0"/>
              </a:rPr>
              <a:t>variant</a:t>
            </a:r>
            <a:r>
              <a:rPr lang="en-US" sz="1600" dirty="0">
                <a:solidFill>
                  <a:srgbClr val="3B3B3B"/>
                </a:solidFill>
                <a:latin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267F99"/>
                </a:solidFill>
                <a:latin typeface="Consolas" panose="020B0609020204030204" pitchFamily="49" charset="0"/>
              </a:rPr>
              <a:t>monostate</a:t>
            </a:r>
            <a:r>
              <a:rPr lang="en-US" sz="1600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sz="1600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267F99"/>
                </a:solidFill>
                <a:latin typeface="Consolas" panose="020B0609020204030204" pitchFamily="49" charset="0"/>
              </a:rPr>
              <a:t>pair</a:t>
            </a:r>
            <a:r>
              <a:rPr lang="en-US" sz="1600" dirty="0">
                <a:solidFill>
                  <a:srgbClr val="3B3B3B"/>
                </a:solidFill>
                <a:latin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sz="1600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sz="1600" dirty="0">
                <a:solidFill>
                  <a:srgbClr val="3B3B3B"/>
                </a:solidFill>
                <a:latin typeface="Consolas" panose="020B0609020204030204" pitchFamily="49" charset="0"/>
              </a:rPr>
              <a:t>&gt;&gt;;</a:t>
            </a:r>
            <a:endParaRPr lang="ru-RU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endParaRPr lang="ru-RU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267F99"/>
                </a:solidFill>
                <a:latin typeface="Consolas" panose="020B0609020204030204" pitchFamily="49" charset="0"/>
              </a:rPr>
              <a:t>Solution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795E26"/>
                </a:solidFill>
                <a:latin typeface="Consolas" panose="020B0609020204030204" pitchFamily="49" charset="0"/>
              </a:rPr>
              <a:t>SolveQuadraticEquation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1080"/>
                </a:solidFill>
                <a:latin typeface="Consolas" panose="020B0609020204030204" pitchFamily="49" charset="0"/>
              </a:rPr>
              <a:t>a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1080"/>
                </a:solidFill>
                <a:latin typeface="Consolas" panose="020B0609020204030204" pitchFamily="49" charset="0"/>
              </a:rPr>
              <a:t>b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1080"/>
                </a:solidFill>
                <a:latin typeface="Consolas" panose="020B0609020204030204" pitchFamily="49" charset="0"/>
              </a:rPr>
              <a:t>c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 </a:t>
            </a:r>
            <a:r>
              <a:rPr lang="de-DE" sz="1600" dirty="0" err="1">
                <a:solidFill>
                  <a:srgbClr val="AF00DB"/>
                </a:solidFill>
                <a:latin typeface="Consolas" panose="020B0609020204030204" pitchFamily="49" charset="0"/>
              </a:rPr>
              <a:t>if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(</a:t>
            </a:r>
            <a:r>
              <a:rPr lang="de-DE" sz="1600" dirty="0">
                <a:solidFill>
                  <a:srgbClr val="001080"/>
                </a:solidFill>
                <a:latin typeface="Consolas" panose="020B0609020204030204" pitchFamily="49" charset="0"/>
              </a:rPr>
              <a:t>a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==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   </a:t>
            </a:r>
            <a:r>
              <a:rPr lang="de-DE" sz="1600" dirty="0" err="1">
                <a:solidFill>
                  <a:srgbClr val="AF00DB"/>
                </a:solidFill>
                <a:latin typeface="Consolas" panose="020B0609020204030204" pitchFamily="49" charset="0"/>
              </a:rPr>
              <a:t>throw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267F99"/>
                </a:solidFill>
                <a:latin typeface="Consolas" panose="020B0609020204030204" pitchFamily="49" charset="0"/>
              </a:rPr>
              <a:t>invalid_argument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"Not a </a:t>
            </a:r>
            <a:r>
              <a:rPr lang="de-DE" sz="1600" dirty="0" err="1">
                <a:solidFill>
                  <a:srgbClr val="A31515"/>
                </a:solidFill>
                <a:latin typeface="Consolas" panose="020B0609020204030204" pitchFamily="49" charset="0"/>
              </a:rPr>
              <a:t>quadratic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A31515"/>
                </a:solidFill>
                <a:latin typeface="Consolas" panose="020B0609020204030204" pitchFamily="49" charset="0"/>
              </a:rPr>
              <a:t>equation"s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 }</a:t>
            </a:r>
          </a:p>
          <a:p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1080"/>
                </a:solidFill>
                <a:latin typeface="Consolas" panose="020B0609020204030204" pitchFamily="49" charset="0"/>
              </a:rPr>
              <a:t>d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1080"/>
                </a:solidFill>
                <a:latin typeface="Consolas" panose="020B0609020204030204" pitchFamily="49" charset="0"/>
              </a:rPr>
              <a:t>b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*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1080"/>
                </a:solidFill>
                <a:latin typeface="Consolas" panose="020B0609020204030204" pitchFamily="49" charset="0"/>
              </a:rPr>
              <a:t>b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-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98658"/>
                </a:solidFill>
                <a:latin typeface="Consolas" panose="020B0609020204030204" pitchFamily="49" charset="0"/>
              </a:rPr>
              <a:t>4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*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1080"/>
                </a:solidFill>
                <a:latin typeface="Consolas" panose="020B0609020204030204" pitchFamily="49" charset="0"/>
              </a:rPr>
              <a:t>a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*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1080"/>
                </a:solidFill>
                <a:latin typeface="Consolas" panose="020B0609020204030204" pitchFamily="49" charset="0"/>
              </a:rPr>
              <a:t>c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 </a:t>
            </a:r>
            <a:r>
              <a:rPr lang="de-DE" sz="1600" dirty="0" err="1">
                <a:solidFill>
                  <a:srgbClr val="AF00DB"/>
                </a:solidFill>
                <a:latin typeface="Consolas" panose="020B0609020204030204" pitchFamily="49" charset="0"/>
              </a:rPr>
              <a:t>if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(</a:t>
            </a:r>
            <a:r>
              <a:rPr lang="de-DE" sz="1600" dirty="0">
                <a:solidFill>
                  <a:srgbClr val="001080"/>
                </a:solidFill>
                <a:latin typeface="Consolas" panose="020B0609020204030204" pitchFamily="49" charset="0"/>
              </a:rPr>
              <a:t>d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  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001080"/>
                </a:solidFill>
                <a:latin typeface="Consolas" panose="020B0609020204030204" pitchFamily="49" charset="0"/>
              </a:rPr>
              <a:t>sqrt_d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795E26"/>
                </a:solidFill>
                <a:latin typeface="Consolas" panose="020B0609020204030204" pitchFamily="49" charset="0"/>
              </a:rPr>
              <a:t>sqrt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de-DE" sz="1600" dirty="0">
                <a:solidFill>
                  <a:srgbClr val="001080"/>
                </a:solidFill>
                <a:latin typeface="Consolas" panose="020B0609020204030204" pitchFamily="49" charset="0"/>
              </a:rPr>
              <a:t>d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  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001080"/>
                </a:solidFill>
                <a:latin typeface="Consolas" panose="020B0609020204030204" pitchFamily="49" charset="0"/>
              </a:rPr>
              <a:t>dbl_a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98658"/>
                </a:solidFill>
                <a:latin typeface="Consolas" panose="020B0609020204030204" pitchFamily="49" charset="0"/>
              </a:rPr>
              <a:t>2.0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*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1080"/>
                </a:solidFill>
                <a:latin typeface="Consolas" panose="020B0609020204030204" pitchFamily="49" charset="0"/>
              </a:rPr>
              <a:t>a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   </a:t>
            </a:r>
            <a:r>
              <a:rPr lang="de-DE" sz="1600" dirty="0" err="1">
                <a:solidFill>
                  <a:srgbClr val="AF00DB"/>
                </a:solidFill>
                <a:latin typeface="Consolas" panose="020B0609020204030204" pitchFamily="49" charset="0"/>
              </a:rPr>
              <a:t>return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267F99"/>
                </a:solidFill>
                <a:latin typeface="Consolas" panose="020B0609020204030204" pitchFamily="49" charset="0"/>
              </a:rPr>
              <a:t>pair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{(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-</a:t>
            </a:r>
            <a:r>
              <a:rPr lang="de-DE" sz="1600" dirty="0">
                <a:solidFill>
                  <a:srgbClr val="001080"/>
                </a:solidFill>
                <a:latin typeface="Consolas" panose="020B0609020204030204" pitchFamily="49" charset="0"/>
              </a:rPr>
              <a:t>b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-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001080"/>
                </a:solidFill>
                <a:latin typeface="Consolas" panose="020B0609020204030204" pitchFamily="49" charset="0"/>
              </a:rPr>
              <a:t>sqrt_d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)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/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001080"/>
                </a:solidFill>
                <a:latin typeface="Consolas" panose="020B0609020204030204" pitchFamily="49" charset="0"/>
              </a:rPr>
              <a:t>dbl_a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, (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-</a:t>
            </a:r>
            <a:r>
              <a:rPr lang="de-DE" sz="1600" dirty="0">
                <a:solidFill>
                  <a:srgbClr val="001080"/>
                </a:solidFill>
                <a:latin typeface="Consolas" panose="020B0609020204030204" pitchFamily="49" charset="0"/>
              </a:rPr>
              <a:t>b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+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001080"/>
                </a:solidFill>
                <a:latin typeface="Consolas" panose="020B0609020204030204" pitchFamily="49" charset="0"/>
              </a:rPr>
              <a:t>sqrt_d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)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/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001080"/>
                </a:solidFill>
                <a:latin typeface="Consolas" panose="020B0609020204030204" pitchFamily="49" charset="0"/>
              </a:rPr>
              <a:t>dbl_a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};</a:t>
            </a:r>
          </a:p>
          <a:p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 } </a:t>
            </a:r>
            <a:r>
              <a:rPr lang="de-DE" sz="1600" dirty="0" err="1">
                <a:solidFill>
                  <a:srgbClr val="AF00DB"/>
                </a:solidFill>
                <a:latin typeface="Consolas" panose="020B0609020204030204" pitchFamily="49" charset="0"/>
              </a:rPr>
              <a:t>else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AF00DB"/>
                </a:solidFill>
                <a:latin typeface="Consolas" panose="020B0609020204030204" pitchFamily="49" charset="0"/>
              </a:rPr>
              <a:t>if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(</a:t>
            </a:r>
            <a:r>
              <a:rPr lang="de-DE" sz="1600" dirty="0">
                <a:solidFill>
                  <a:srgbClr val="001080"/>
                </a:solidFill>
                <a:latin typeface="Consolas" panose="020B0609020204030204" pitchFamily="49" charset="0"/>
              </a:rPr>
              <a:t>d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==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   </a:t>
            </a:r>
            <a:r>
              <a:rPr lang="de-DE" sz="1600" dirty="0" err="1">
                <a:solidFill>
                  <a:srgbClr val="AF00DB"/>
                </a:solidFill>
                <a:latin typeface="Consolas" panose="020B0609020204030204" pitchFamily="49" charset="0"/>
              </a:rPr>
              <a:t>return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-</a:t>
            </a:r>
            <a:r>
              <a:rPr lang="de-DE" sz="1600" dirty="0">
                <a:solidFill>
                  <a:srgbClr val="001080"/>
                </a:solidFill>
                <a:latin typeface="Consolas" panose="020B0609020204030204" pitchFamily="49" charset="0"/>
              </a:rPr>
              <a:t>b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/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(</a:t>
            </a:r>
            <a:r>
              <a:rPr lang="de-DE" sz="1600" dirty="0">
                <a:solidFill>
                  <a:srgbClr val="098658"/>
                </a:solidFill>
                <a:latin typeface="Consolas" panose="020B0609020204030204" pitchFamily="49" charset="0"/>
              </a:rPr>
              <a:t>2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*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1080"/>
                </a:solidFill>
                <a:latin typeface="Consolas" panose="020B0609020204030204" pitchFamily="49" charset="0"/>
              </a:rPr>
              <a:t>a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 } </a:t>
            </a:r>
            <a:r>
              <a:rPr lang="de-DE" sz="1600" dirty="0" err="1">
                <a:solidFill>
                  <a:srgbClr val="AF00DB"/>
                </a:solidFill>
                <a:latin typeface="Consolas" panose="020B0609020204030204" pitchFamily="49" charset="0"/>
              </a:rPr>
              <a:t>else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   </a:t>
            </a:r>
            <a:r>
              <a:rPr lang="de-DE" sz="1600" dirty="0" err="1">
                <a:solidFill>
                  <a:srgbClr val="AF00DB"/>
                </a:solidFill>
                <a:latin typeface="Consolas" panose="020B0609020204030204" pitchFamily="49" charset="0"/>
              </a:rPr>
              <a:t>return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267F99"/>
                </a:solidFill>
                <a:latin typeface="Consolas" panose="020B0609020204030204" pitchFamily="49" charset="0"/>
              </a:rPr>
              <a:t>monostate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{};</a:t>
            </a:r>
          </a:p>
          <a:p>
            <a:r>
              <a:rPr lang="de-DE" sz="1600" dirty="0">
                <a:solidFill>
                  <a:srgbClr val="008000"/>
                </a:solidFill>
                <a:latin typeface="Consolas" panose="020B0609020204030204" pitchFamily="49" charset="0"/>
              </a:rPr>
              <a:t>    // </a:t>
            </a: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</a:rPr>
              <a:t>либо </a:t>
            </a:r>
            <a:r>
              <a:rPr lang="de-DE" sz="1600" dirty="0" err="1">
                <a:solidFill>
                  <a:srgbClr val="008000"/>
                </a:solidFill>
                <a:latin typeface="Consolas" panose="020B0609020204030204" pitchFamily="49" charset="0"/>
              </a:rPr>
              <a:t>return</a:t>
            </a:r>
            <a:r>
              <a:rPr lang="de-DE" sz="1600" dirty="0">
                <a:solidFill>
                  <a:srgbClr val="008000"/>
                </a:solidFill>
                <a:latin typeface="Consolas" panose="020B0609020204030204" pitchFamily="49" charset="0"/>
              </a:rPr>
              <a:t> {}, </a:t>
            </a: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</a:rPr>
              <a:t>так как </a:t>
            </a:r>
            <a:r>
              <a:rPr lang="de-DE" sz="1600" dirty="0" err="1">
                <a:solidFill>
                  <a:srgbClr val="008000"/>
                </a:solidFill>
                <a:latin typeface="Consolas" panose="020B0609020204030204" pitchFamily="49" charset="0"/>
              </a:rPr>
              <a:t>monostate</a:t>
            </a:r>
            <a:r>
              <a:rPr lang="de-DE" sz="1600" dirty="0">
                <a:solidFill>
                  <a:srgbClr val="008000"/>
                </a:solidFill>
                <a:latin typeface="Consolas" panose="020B0609020204030204" pitchFamily="49" charset="0"/>
              </a:rPr>
              <a:t> - </a:t>
            </a: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</a:rPr>
              <a:t>самый первый элемент списка типов </a:t>
            </a:r>
            <a:r>
              <a:rPr lang="de-DE" sz="1600" dirty="0">
                <a:solidFill>
                  <a:srgbClr val="008000"/>
                </a:solidFill>
                <a:latin typeface="Consolas" panose="020B0609020204030204" pitchFamily="49" charset="0"/>
              </a:rPr>
              <a:t>Solution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 }</a:t>
            </a:r>
          </a:p>
          <a:p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}</a:t>
            </a:r>
            <a:endParaRPr lang="ru-RU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endParaRPr lang="ru-RU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795E26"/>
                </a:solidFill>
                <a:latin typeface="Consolas" panose="020B0609020204030204" pitchFamily="49" charset="0"/>
              </a:rPr>
              <a:t>main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  <a:endParaRPr lang="en-US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1600" dirty="0" err="1">
                <a:solidFill>
                  <a:srgbClr val="A31515"/>
                </a:solidFill>
                <a:latin typeface="Consolas" panose="020B0609020204030204" pitchFamily="49" charset="0"/>
              </a:rPr>
              <a:t>sizeof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</a:rPr>
              <a:t>(Solution)"</a:t>
            </a:r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sv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sizeof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(Solution) &lt;&lt;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8000"/>
                </a:solidFill>
                <a:latin typeface="Consolas" panose="020B0609020204030204" pitchFamily="49" charset="0"/>
              </a:rPr>
              <a:t>// </a:t>
            </a:r>
            <a:r>
              <a:rPr lang="en-US" sz="1600" dirty="0">
                <a:solidFill>
                  <a:srgbClr val="008000"/>
                </a:solidFill>
                <a:latin typeface="Consolas" panose="020B0609020204030204" pitchFamily="49" charset="0"/>
              </a:rPr>
              <a:t>24</a:t>
            </a: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</a:rPr>
              <a:t> байта</a:t>
            </a:r>
            <a:endParaRPr lang="en-US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endParaRPr lang="en-US" sz="16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6103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49100D-BD31-4969-9427-B8A812E38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получить доступ к содержимому</a:t>
            </a:r>
            <a:r>
              <a:rPr lang="en-US" dirty="0"/>
              <a:t>?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7028D8-CA81-47AF-B9DF-7B79D1BC72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Используйте Посетителя (</a:t>
            </a:r>
            <a:r>
              <a:rPr lang="en-US" dirty="0"/>
              <a:t>visitor) — </a:t>
            </a:r>
            <a:r>
              <a:rPr lang="ru-RU" dirty="0"/>
              <a:t>объект с перегруженными </a:t>
            </a:r>
            <a:r>
              <a:rPr lang="en-US" dirty="0"/>
              <a:t>operator() </a:t>
            </a:r>
            <a:r>
              <a:rPr lang="ru-RU" dirty="0"/>
              <a:t>для всех типов, которые может содержать </a:t>
            </a:r>
            <a:r>
              <a:rPr lang="en-US" dirty="0"/>
              <a:t>variant</a:t>
            </a:r>
            <a:endParaRPr lang="ru-RU" dirty="0"/>
          </a:p>
          <a:p>
            <a:r>
              <a:rPr lang="ru-RU" dirty="0"/>
              <a:t>Вызовите </a:t>
            </a:r>
            <a:r>
              <a:rPr lang="en-US" dirty="0"/>
              <a:t>std::visit(visitor, </a:t>
            </a:r>
            <a:r>
              <a:rPr lang="en-US" dirty="0" err="1"/>
              <a:t>variant_value</a:t>
            </a:r>
            <a:r>
              <a:rPr lang="en-US" dirty="0"/>
              <a:t>);</a:t>
            </a:r>
            <a:endParaRPr lang="ru-RU" dirty="0"/>
          </a:p>
          <a:p>
            <a:r>
              <a:rPr lang="en-US" dirty="0"/>
              <a:t>std::visit </a:t>
            </a:r>
            <a:r>
              <a:rPr lang="ru-RU" dirty="0"/>
              <a:t>выберет нужную перегрузку и вызовет её с текущим значением</a:t>
            </a:r>
          </a:p>
        </p:txBody>
      </p:sp>
    </p:spTree>
    <p:extLst>
      <p:ext uri="{BB962C8B-B14F-4D97-AF65-F5344CB8AC3E}">
        <p14:creationId xmlns:p14="http://schemas.microsoft.com/office/powerpoint/2010/main" val="3477575216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646E333-E350-441F-BA10-2A5AF2AC29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Вывод корней уравнения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D5916F7-FCE9-4670-9C55-48A7D7FE03CF}"/>
              </a:ext>
            </a:extLst>
          </p:cNvPr>
          <p:cNvSpPr/>
          <p:nvPr/>
        </p:nvSpPr>
        <p:spPr>
          <a:xfrm>
            <a:off x="830982" y="1779687"/>
            <a:ext cx="11234464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struct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267F99"/>
                </a:solidFill>
                <a:latin typeface="Consolas" panose="020B0609020204030204" pitchFamily="49" charset="0"/>
              </a:rPr>
              <a:t>SolutionPrinter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AF00DB"/>
                </a:solidFill>
                <a:latin typeface="Consolas" panose="020B0609020204030204" pitchFamily="49" charset="0"/>
              </a:rPr>
              <a:t>operator</a:t>
            </a:r>
            <a:r>
              <a:rPr lang="de-DE" dirty="0">
                <a:solidFill>
                  <a:srgbClr val="AF00DB"/>
                </a:solidFill>
                <a:latin typeface="Consolas" panose="020B0609020204030204" pitchFamily="49" charset="0"/>
              </a:rPr>
              <a:t>()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dirty="0" err="1">
                <a:solidFill>
                  <a:srgbClr val="267F99"/>
                </a:solidFill>
                <a:latin typeface="Consolas" panose="020B0609020204030204" pitchFamily="49" charset="0"/>
              </a:rPr>
              <a:t>monostate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e-DE" dirty="0" err="1">
                <a:solidFill>
                  <a:srgbClr val="A31515"/>
                </a:solidFill>
                <a:latin typeface="Consolas" panose="020B0609020204030204" pitchFamily="49" charset="0"/>
              </a:rPr>
              <a:t>No</a:t>
            </a:r>
            <a:r>
              <a:rPr lang="de-DE" dirty="0">
                <a:solidFill>
                  <a:srgbClr val="A31515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A31515"/>
                </a:solidFill>
                <a:latin typeface="Consolas" panose="020B0609020204030204" pitchFamily="49" charset="0"/>
              </a:rPr>
              <a:t>roots"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sv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AF00DB"/>
                </a:solidFill>
                <a:latin typeface="Consolas" panose="020B0609020204030204" pitchFamily="49" charset="0"/>
              </a:rPr>
              <a:t>operator</a:t>
            </a:r>
            <a:r>
              <a:rPr lang="de-DE" dirty="0">
                <a:solidFill>
                  <a:srgbClr val="AF00DB"/>
                </a:solidFill>
                <a:latin typeface="Consolas" panose="020B0609020204030204" pitchFamily="49" charset="0"/>
              </a:rPr>
              <a:t>()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1080"/>
                </a:solidFill>
                <a:latin typeface="Consolas" panose="020B0609020204030204" pitchFamily="49" charset="0"/>
              </a:rPr>
              <a:t>root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e-DE" dirty="0" err="1">
                <a:solidFill>
                  <a:srgbClr val="A31515"/>
                </a:solidFill>
                <a:latin typeface="Consolas" panose="020B0609020204030204" pitchFamily="49" charset="0"/>
              </a:rPr>
              <a:t>One</a:t>
            </a:r>
            <a:r>
              <a:rPr lang="de-DE" dirty="0">
                <a:solidFill>
                  <a:srgbClr val="A31515"/>
                </a:solidFill>
                <a:latin typeface="Consolas" panose="020B0609020204030204" pitchFamily="49" charset="0"/>
              </a:rPr>
              <a:t> root: "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sv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&lt;&lt; root &lt;&lt; 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AF00DB"/>
                </a:solidFill>
                <a:latin typeface="Consolas" panose="020B0609020204030204" pitchFamily="49" charset="0"/>
              </a:rPr>
              <a:t>operator</a:t>
            </a:r>
            <a:r>
              <a:rPr lang="de-DE" dirty="0">
                <a:solidFill>
                  <a:srgbClr val="AF00DB"/>
                </a:solidFill>
                <a:latin typeface="Consolas" panose="020B0609020204030204" pitchFamily="49" charset="0"/>
              </a:rPr>
              <a:t>()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dirty="0">
                <a:solidFill>
                  <a:srgbClr val="267F99"/>
                </a:solidFill>
                <a:latin typeface="Consolas" panose="020B0609020204030204" pitchFamily="49" charset="0"/>
              </a:rPr>
              <a:t>pair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roots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e-DE" dirty="0" err="1">
                <a:solidFill>
                  <a:srgbClr val="A31515"/>
                </a:solidFill>
                <a:latin typeface="Consolas" panose="020B0609020204030204" pitchFamily="49" charset="0"/>
              </a:rPr>
              <a:t>Two</a:t>
            </a:r>
            <a:r>
              <a:rPr lang="de-DE" dirty="0">
                <a:solidFill>
                  <a:srgbClr val="A31515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A31515"/>
                </a:solidFill>
                <a:latin typeface="Consolas" panose="020B0609020204030204" pitchFamily="49" charset="0"/>
              </a:rPr>
              <a:t>roots</a:t>
            </a:r>
            <a:r>
              <a:rPr lang="de-DE" dirty="0">
                <a:solidFill>
                  <a:srgbClr val="A31515"/>
                </a:solidFill>
                <a:latin typeface="Consolas" panose="020B0609020204030204" pitchFamily="49" charset="0"/>
              </a:rPr>
              <a:t>: "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sv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roots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first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dirty="0">
                <a:solidFill>
                  <a:srgbClr val="A31515"/>
                </a:solidFill>
                <a:latin typeface="Consolas" panose="020B0609020204030204" pitchFamily="49" charset="0"/>
              </a:rPr>
              <a:t>" and "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sv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roots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second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795E26"/>
                </a:solidFill>
                <a:latin typeface="Consolas" panose="020B0609020204030204" pitchFamily="49" charset="0"/>
              </a:rPr>
              <a:t>main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auto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solution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e-DE" dirty="0" err="1">
                <a:solidFill>
                  <a:srgbClr val="795E26"/>
                </a:solidFill>
                <a:latin typeface="Consolas" panose="020B0609020204030204" pitchFamily="49" charset="0"/>
              </a:rPr>
              <a:t>SolveQuadraticEquation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dirty="0">
                <a:solidFill>
                  <a:srgbClr val="098658"/>
                </a:solidFill>
                <a:latin typeface="Consolas" panose="020B0609020204030204" pitchFamily="49" charset="0"/>
              </a:rPr>
              <a:t>1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e-DE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, -</a:t>
            </a:r>
            <a:r>
              <a:rPr lang="de-DE" dirty="0">
                <a:solidFill>
                  <a:srgbClr val="098658"/>
                </a:solidFill>
                <a:latin typeface="Consolas" panose="020B0609020204030204" pitchFamily="49" charset="0"/>
              </a:rPr>
              <a:t>4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8000"/>
                </a:solidFill>
                <a:latin typeface="Consolas" panose="020B0609020204030204" pitchFamily="49" charset="0"/>
              </a:rPr>
              <a:t>  // </a:t>
            </a: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Функция </a:t>
            </a:r>
            <a:r>
              <a:rPr lang="de-DE" dirty="0" err="1">
                <a:solidFill>
                  <a:srgbClr val="008000"/>
                </a:solidFill>
                <a:latin typeface="Consolas" panose="020B0609020204030204" pitchFamily="49" charset="0"/>
              </a:rPr>
              <a:t>visit</a:t>
            </a:r>
            <a:r>
              <a:rPr lang="de-DE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вызовет оператор (), принимающий тот тип,</a:t>
            </a:r>
            <a:endParaRPr lang="ru-RU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  // который хранится в </a:t>
            </a:r>
            <a:r>
              <a:rPr lang="de-DE" dirty="0">
                <a:solidFill>
                  <a:srgbClr val="008000"/>
                </a:solidFill>
                <a:latin typeface="Consolas" panose="020B0609020204030204" pitchFamily="49" charset="0"/>
              </a:rPr>
              <a:t>variant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dirty="0" err="1">
                <a:solidFill>
                  <a:srgbClr val="795E26"/>
                </a:solidFill>
                <a:latin typeface="Consolas" panose="020B0609020204030204" pitchFamily="49" charset="0"/>
              </a:rPr>
              <a:t>visit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SolutionPrinter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{}, 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solution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de-DE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5602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2A8DF88-69EE-45D2-B246-C565AE8A1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Приведение типа вверх по иерархии классов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C52B01D-F3A9-4D72-9765-DFE57125FE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64200791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DEB63F-EC9D-4D7F-8A0A-E7745C9C5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Нужно определить операцию ()</a:t>
            </a:r>
            <a:r>
              <a:rPr lang="en-US" dirty="0"/>
              <a:t> </a:t>
            </a:r>
            <a:r>
              <a:rPr lang="ru-RU" dirty="0"/>
              <a:t>для всех типов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9C2B0AF-B6BE-4EDE-A7C0-FC0DEBD78AC9}"/>
              </a:ext>
            </a:extLst>
          </p:cNvPr>
          <p:cNvSpPr/>
          <p:nvPr/>
        </p:nvSpPr>
        <p:spPr>
          <a:xfrm>
            <a:off x="843582" y="1968560"/>
            <a:ext cx="11233248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struct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267F99"/>
                </a:solidFill>
                <a:latin typeface="Consolas" panose="020B0609020204030204" pitchFamily="49" charset="0"/>
              </a:rPr>
              <a:t>IncompleteSolutionPrinter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8000"/>
                </a:solidFill>
                <a:latin typeface="Consolas" panose="020B0609020204030204" pitchFamily="49" charset="0"/>
              </a:rPr>
              <a:t>  /* </a:t>
            </a: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Забыли перегрузить оператор () для </a:t>
            </a:r>
            <a:r>
              <a:rPr lang="de-DE" dirty="0" err="1">
                <a:solidFill>
                  <a:srgbClr val="008000"/>
                </a:solidFill>
                <a:latin typeface="Consolas" panose="020B0609020204030204" pitchFamily="49" charset="0"/>
              </a:rPr>
              <a:t>monostate</a:t>
            </a:r>
            <a:r>
              <a:rPr lang="de-DE" dirty="0">
                <a:solidFill>
                  <a:srgbClr val="008000"/>
                </a:solidFill>
                <a:latin typeface="Consolas" panose="020B0609020204030204" pitchFamily="49" charset="0"/>
              </a:rPr>
              <a:t> */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AF00DB"/>
                </a:solidFill>
                <a:latin typeface="Consolas" panose="020B0609020204030204" pitchFamily="49" charset="0"/>
              </a:rPr>
              <a:t>operator</a:t>
            </a:r>
            <a:r>
              <a:rPr lang="de-DE" dirty="0">
                <a:solidFill>
                  <a:srgbClr val="AF00DB"/>
                </a:solidFill>
                <a:latin typeface="Consolas" panose="020B0609020204030204" pitchFamily="49" charset="0"/>
              </a:rPr>
              <a:t>()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1080"/>
                </a:solidFill>
                <a:latin typeface="Consolas" panose="020B0609020204030204" pitchFamily="49" charset="0"/>
              </a:rPr>
              <a:t>root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e-DE" dirty="0" err="1">
                <a:solidFill>
                  <a:srgbClr val="A31515"/>
                </a:solidFill>
                <a:latin typeface="Consolas" panose="020B0609020204030204" pitchFamily="49" charset="0"/>
              </a:rPr>
              <a:t>One</a:t>
            </a:r>
            <a:r>
              <a:rPr lang="de-DE" dirty="0">
                <a:solidFill>
                  <a:srgbClr val="A31515"/>
                </a:solidFill>
                <a:latin typeface="Consolas" panose="020B0609020204030204" pitchFamily="49" charset="0"/>
              </a:rPr>
              <a:t> root: "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sv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&lt;&lt; root &lt;&lt; 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AF00DB"/>
                </a:solidFill>
                <a:latin typeface="Consolas" panose="020B0609020204030204" pitchFamily="49" charset="0"/>
              </a:rPr>
              <a:t>operator</a:t>
            </a:r>
            <a:r>
              <a:rPr lang="de-DE" dirty="0">
                <a:solidFill>
                  <a:srgbClr val="AF00DB"/>
                </a:solidFill>
                <a:latin typeface="Consolas" panose="020B0609020204030204" pitchFamily="49" charset="0"/>
              </a:rPr>
              <a:t>()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dirty="0">
                <a:solidFill>
                  <a:srgbClr val="267F99"/>
                </a:solidFill>
                <a:latin typeface="Consolas" panose="020B0609020204030204" pitchFamily="49" charset="0"/>
              </a:rPr>
              <a:t>pair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roots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e-DE" dirty="0" err="1">
                <a:solidFill>
                  <a:srgbClr val="A31515"/>
                </a:solidFill>
                <a:latin typeface="Consolas" panose="020B0609020204030204" pitchFamily="49" charset="0"/>
              </a:rPr>
              <a:t>Two</a:t>
            </a:r>
            <a:r>
              <a:rPr lang="de-DE" dirty="0">
                <a:solidFill>
                  <a:srgbClr val="A31515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A31515"/>
                </a:solidFill>
                <a:latin typeface="Consolas" panose="020B0609020204030204" pitchFamily="49" charset="0"/>
              </a:rPr>
              <a:t>roots</a:t>
            </a:r>
            <a:r>
              <a:rPr lang="de-DE" dirty="0">
                <a:solidFill>
                  <a:srgbClr val="A31515"/>
                </a:solidFill>
                <a:latin typeface="Consolas" panose="020B0609020204030204" pitchFamily="49" charset="0"/>
              </a:rPr>
              <a:t>: "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sv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roots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first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dirty="0">
                <a:solidFill>
                  <a:srgbClr val="A31515"/>
                </a:solidFill>
                <a:latin typeface="Consolas" panose="020B0609020204030204" pitchFamily="49" charset="0"/>
              </a:rPr>
              <a:t>" and "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sv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roots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second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b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795E26"/>
                </a:solidFill>
                <a:latin typeface="Consolas" panose="020B0609020204030204" pitchFamily="49" charset="0"/>
              </a:rPr>
              <a:t>main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auto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solution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e-DE" dirty="0" err="1">
                <a:solidFill>
                  <a:srgbClr val="795E26"/>
                </a:solidFill>
                <a:latin typeface="Consolas" panose="020B0609020204030204" pitchFamily="49" charset="0"/>
              </a:rPr>
              <a:t>SolveQuadraticEquation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dirty="0">
                <a:solidFill>
                  <a:srgbClr val="098658"/>
                </a:solidFill>
                <a:latin typeface="Consolas" panose="020B0609020204030204" pitchFamily="49" charset="0"/>
              </a:rPr>
              <a:t>1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e-DE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, -</a:t>
            </a:r>
            <a:r>
              <a:rPr lang="de-DE" dirty="0">
                <a:solidFill>
                  <a:srgbClr val="098658"/>
                </a:solidFill>
                <a:latin typeface="Consolas" panose="020B0609020204030204" pitchFamily="49" charset="0"/>
              </a:rPr>
              <a:t>4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b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dirty="0">
                <a:solidFill>
                  <a:srgbClr val="008000"/>
                </a:solidFill>
                <a:latin typeface="Consolas" panose="020B0609020204030204" pitchFamily="49" charset="0"/>
              </a:rPr>
              <a:t>  // </a:t>
            </a: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Эта строчка не скомпилируется</a:t>
            </a:r>
            <a:endParaRPr lang="ru-RU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dirty="0" err="1">
                <a:solidFill>
                  <a:srgbClr val="795E26"/>
                </a:solidFill>
                <a:latin typeface="Consolas" panose="020B0609020204030204" pitchFamily="49" charset="0"/>
              </a:rPr>
              <a:t>visit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IncompleteSolutionPrinter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{}, 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solution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de-DE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2882273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F4C18-CAF4-457D-A761-80852B123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Чтобы добавить новую операцию – создайте новый класс-посетитель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8BF802F-3433-42D9-9467-DF3A7963341E}"/>
              </a:ext>
            </a:extLst>
          </p:cNvPr>
          <p:cNvSpPr/>
          <p:nvPr/>
        </p:nvSpPr>
        <p:spPr>
          <a:xfrm>
            <a:off x="838200" y="1916832"/>
            <a:ext cx="11090448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struct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267F99"/>
                </a:solidFill>
                <a:latin typeface="Consolas" panose="020B0609020204030204" pitchFamily="49" charset="0"/>
              </a:rPr>
              <a:t>GreatestRootGetter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dirty="0">
                <a:solidFill>
                  <a:srgbClr val="267F99"/>
                </a:solidFill>
                <a:latin typeface="Consolas" panose="020B0609020204030204" pitchFamily="49" charset="0"/>
              </a:rPr>
              <a:t>optional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de-DE" dirty="0" err="1">
                <a:solidFill>
                  <a:srgbClr val="AF00DB"/>
                </a:solidFill>
                <a:latin typeface="Consolas" panose="020B0609020204030204" pitchFamily="49" charset="0"/>
              </a:rPr>
              <a:t>operator</a:t>
            </a:r>
            <a:r>
              <a:rPr lang="de-DE" dirty="0">
                <a:solidFill>
                  <a:srgbClr val="AF00DB"/>
                </a:solidFill>
                <a:latin typeface="Consolas" panose="020B0609020204030204" pitchFamily="49" charset="0"/>
              </a:rPr>
              <a:t>()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dirty="0" err="1">
                <a:solidFill>
                  <a:srgbClr val="267F99"/>
                </a:solidFill>
                <a:latin typeface="Consolas" panose="020B0609020204030204" pitchFamily="49" charset="0"/>
              </a:rPr>
              <a:t>monostate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{ </a:t>
            </a:r>
            <a:r>
              <a:rPr lang="de-DE" dirty="0" err="1">
                <a:solidFill>
                  <a:srgbClr val="AF00DB"/>
                </a:solidFill>
                <a:latin typeface="Consolas" panose="020B0609020204030204" pitchFamily="49" charset="0"/>
              </a:rPr>
              <a:t>return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nullopt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dirty="0">
                <a:solidFill>
                  <a:srgbClr val="267F99"/>
                </a:solidFill>
                <a:latin typeface="Consolas" panose="020B0609020204030204" pitchFamily="49" charset="0"/>
              </a:rPr>
              <a:t>optional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de-DE" dirty="0" err="1">
                <a:solidFill>
                  <a:srgbClr val="AF00DB"/>
                </a:solidFill>
                <a:latin typeface="Consolas" panose="020B0609020204030204" pitchFamily="49" charset="0"/>
              </a:rPr>
              <a:t>operator</a:t>
            </a:r>
            <a:r>
              <a:rPr lang="de-DE" dirty="0">
                <a:solidFill>
                  <a:srgbClr val="AF00DB"/>
                </a:solidFill>
                <a:latin typeface="Consolas" panose="020B0609020204030204" pitchFamily="49" charset="0"/>
              </a:rPr>
              <a:t>()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1080"/>
                </a:solidFill>
                <a:latin typeface="Consolas" panose="020B0609020204030204" pitchFamily="49" charset="0"/>
              </a:rPr>
              <a:t>root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{ </a:t>
            </a:r>
            <a:r>
              <a:rPr lang="de-DE" dirty="0" err="1">
                <a:solidFill>
                  <a:srgbClr val="AF00DB"/>
                </a:solidFill>
                <a:latin typeface="Consolas" panose="020B0609020204030204" pitchFamily="49" charset="0"/>
              </a:rPr>
              <a:t>return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root; }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dirty="0">
                <a:solidFill>
                  <a:srgbClr val="267F99"/>
                </a:solidFill>
                <a:latin typeface="Consolas" panose="020B0609020204030204" pitchFamily="49" charset="0"/>
              </a:rPr>
              <a:t>optional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de-DE" dirty="0" err="1">
                <a:solidFill>
                  <a:srgbClr val="AF00DB"/>
                </a:solidFill>
                <a:latin typeface="Consolas" panose="020B0609020204030204" pitchFamily="49" charset="0"/>
              </a:rPr>
              <a:t>operator</a:t>
            </a:r>
            <a:r>
              <a:rPr lang="de-DE" dirty="0">
                <a:solidFill>
                  <a:srgbClr val="AF00DB"/>
                </a:solidFill>
                <a:latin typeface="Consolas" panose="020B0609020204030204" pitchFamily="49" charset="0"/>
              </a:rPr>
              <a:t>()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dirty="0">
                <a:solidFill>
                  <a:srgbClr val="267F99"/>
                </a:solidFill>
                <a:latin typeface="Consolas" panose="020B0609020204030204" pitchFamily="49" charset="0"/>
              </a:rPr>
              <a:t>pair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roots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de-DE" dirty="0" err="1">
                <a:solidFill>
                  <a:srgbClr val="AF00DB"/>
                </a:solidFill>
                <a:latin typeface="Consolas" panose="020B0609020204030204" pitchFamily="49" charset="0"/>
              </a:rPr>
              <a:t>return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::</a:t>
            </a:r>
            <a:r>
              <a:rPr lang="de-DE" dirty="0" err="1">
                <a:solidFill>
                  <a:srgbClr val="795E26"/>
                </a:solidFill>
                <a:latin typeface="Consolas" panose="020B0609020204030204" pitchFamily="49" charset="0"/>
              </a:rPr>
              <a:t>max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roots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first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roots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second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b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795E26"/>
                </a:solidFill>
                <a:latin typeface="Consolas" panose="020B0609020204030204" pitchFamily="49" charset="0"/>
              </a:rPr>
              <a:t>main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auto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solution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e-DE" dirty="0" err="1">
                <a:solidFill>
                  <a:srgbClr val="795E26"/>
                </a:solidFill>
                <a:latin typeface="Consolas" panose="020B0609020204030204" pitchFamily="49" charset="0"/>
              </a:rPr>
              <a:t>SolveQuadraticEquation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dirty="0">
                <a:solidFill>
                  <a:srgbClr val="098658"/>
                </a:solidFill>
                <a:latin typeface="Consolas" panose="020B0609020204030204" pitchFamily="49" charset="0"/>
              </a:rPr>
              <a:t>1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e-DE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, -</a:t>
            </a:r>
            <a:r>
              <a:rPr lang="de-DE" dirty="0">
                <a:solidFill>
                  <a:srgbClr val="098658"/>
                </a:solidFill>
                <a:latin typeface="Consolas" panose="020B0609020204030204" pitchFamily="49" charset="0"/>
              </a:rPr>
              <a:t>4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b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dirty="0" err="1">
                <a:solidFill>
                  <a:srgbClr val="AF00DB"/>
                </a:solidFill>
                <a:latin typeface="Consolas" panose="020B0609020204030204" pitchFamily="49" charset="0"/>
              </a:rPr>
              <a:t>if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auto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greatest_root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e-DE" dirty="0" err="1">
                <a:solidFill>
                  <a:srgbClr val="795E26"/>
                </a:solidFill>
                <a:latin typeface="Consolas" panose="020B0609020204030204" pitchFamily="49" charset="0"/>
              </a:rPr>
              <a:t>visit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GreatestRootGetter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{}, 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solution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)) {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dirty="0">
                <a:solidFill>
                  <a:srgbClr val="A31515"/>
                </a:solidFill>
                <a:latin typeface="Consolas" panose="020B0609020204030204" pitchFamily="49" charset="0"/>
              </a:rPr>
              <a:t>"Greatest root: "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sv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&lt;&lt; *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greatest_root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 } </a:t>
            </a:r>
            <a:r>
              <a:rPr lang="de-DE" dirty="0" err="1">
                <a:solidFill>
                  <a:srgbClr val="AF00DB"/>
                </a:solidFill>
                <a:latin typeface="Consolas" panose="020B0609020204030204" pitchFamily="49" charset="0"/>
              </a:rPr>
              <a:t>else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e-DE" dirty="0" err="1">
                <a:solidFill>
                  <a:srgbClr val="A31515"/>
                </a:solidFill>
                <a:latin typeface="Consolas" panose="020B0609020204030204" pitchFamily="49" charset="0"/>
              </a:rPr>
              <a:t>No</a:t>
            </a:r>
            <a:r>
              <a:rPr lang="de-DE" dirty="0">
                <a:solidFill>
                  <a:srgbClr val="A31515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A31515"/>
                </a:solidFill>
                <a:latin typeface="Consolas" panose="020B0609020204030204" pitchFamily="49" charset="0"/>
              </a:rPr>
              <a:t>roots"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sv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de-DE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00035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07CDEA-3492-43E8-AEFE-7782A3C8FE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Посетитель может обладать состоянием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AEC7E6F-ACFD-4F3F-91AC-D7624008FB3C}"/>
              </a:ext>
            </a:extLst>
          </p:cNvPr>
          <p:cNvSpPr/>
          <p:nvPr/>
        </p:nvSpPr>
        <p:spPr>
          <a:xfrm>
            <a:off x="838200" y="1628800"/>
            <a:ext cx="11019656" cy="5314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struct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267F99"/>
                </a:solidFill>
                <a:latin typeface="Consolas" panose="020B0609020204030204" pitchFamily="49" charset="0"/>
              </a:rPr>
              <a:t>OstreamSolutionPrinter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ostream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&amp; out;</a:t>
            </a:r>
            <a:b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AF00DB"/>
                </a:solidFill>
                <a:latin typeface="Consolas" panose="020B0609020204030204" pitchFamily="49" charset="0"/>
              </a:rPr>
              <a:t>operator</a:t>
            </a:r>
            <a:r>
              <a:rPr lang="de-DE" sz="1600" dirty="0">
                <a:solidFill>
                  <a:srgbClr val="AF00DB"/>
                </a:solidFill>
                <a:latin typeface="Consolas" panose="020B0609020204030204" pitchFamily="49" charset="0"/>
              </a:rPr>
              <a:t>()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600" dirty="0" err="1">
                <a:solidFill>
                  <a:srgbClr val="267F99"/>
                </a:solidFill>
                <a:latin typeface="Consolas" panose="020B0609020204030204" pitchFamily="49" charset="0"/>
              </a:rPr>
              <a:t>monostate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out &lt;&lt; 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 err="1">
                <a:solidFill>
                  <a:srgbClr val="A31515"/>
                </a:solidFill>
                <a:latin typeface="Consolas" panose="020B0609020204030204" pitchFamily="49" charset="0"/>
              </a:rPr>
              <a:t>No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A31515"/>
                </a:solidFill>
                <a:latin typeface="Consolas" panose="020B0609020204030204" pitchFamily="49" charset="0"/>
              </a:rPr>
              <a:t>roots"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sv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AF00DB"/>
                </a:solidFill>
                <a:latin typeface="Consolas" panose="020B0609020204030204" pitchFamily="49" charset="0"/>
              </a:rPr>
              <a:t>operator</a:t>
            </a:r>
            <a:r>
              <a:rPr lang="de-DE" sz="1600" dirty="0">
                <a:solidFill>
                  <a:srgbClr val="AF00DB"/>
                </a:solidFill>
                <a:latin typeface="Consolas" panose="020B0609020204030204" pitchFamily="49" charset="0"/>
              </a:rPr>
              <a:t>()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1080"/>
                </a:solidFill>
                <a:latin typeface="Consolas" panose="020B0609020204030204" pitchFamily="49" charset="0"/>
              </a:rPr>
              <a:t>root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out &lt;&lt; 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 err="1">
                <a:solidFill>
                  <a:srgbClr val="A31515"/>
                </a:solidFill>
                <a:latin typeface="Consolas" panose="020B0609020204030204" pitchFamily="49" charset="0"/>
              </a:rPr>
              <a:t>One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 root: "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sv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&lt;&lt; root &lt;&lt; 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AF00DB"/>
                </a:solidFill>
                <a:latin typeface="Consolas" panose="020B0609020204030204" pitchFamily="49" charset="0"/>
              </a:rPr>
              <a:t>operator</a:t>
            </a:r>
            <a:r>
              <a:rPr lang="de-DE" sz="1600" dirty="0">
                <a:solidFill>
                  <a:srgbClr val="AF00DB"/>
                </a:solidFill>
                <a:latin typeface="Consolas" panose="020B0609020204030204" pitchFamily="49" charset="0"/>
              </a:rPr>
              <a:t>()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600" dirty="0">
                <a:solidFill>
                  <a:srgbClr val="267F99"/>
                </a:solidFill>
                <a:latin typeface="Consolas" panose="020B0609020204030204" pitchFamily="49" charset="0"/>
              </a:rPr>
              <a:t>pair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de-DE" sz="1600" dirty="0" err="1">
                <a:solidFill>
                  <a:srgbClr val="001080"/>
                </a:solidFill>
                <a:latin typeface="Consolas" panose="020B0609020204030204" pitchFamily="49" charset="0"/>
              </a:rPr>
              <a:t>roots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out &lt;&lt; 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 err="1">
                <a:solidFill>
                  <a:srgbClr val="A31515"/>
                </a:solidFill>
                <a:latin typeface="Consolas" panose="020B0609020204030204" pitchFamily="49" charset="0"/>
              </a:rPr>
              <a:t>Two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A31515"/>
                </a:solidFill>
                <a:latin typeface="Consolas" panose="020B0609020204030204" pitchFamily="49" charset="0"/>
              </a:rPr>
              <a:t>roots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: "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sv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sz="1600" dirty="0" err="1">
                <a:solidFill>
                  <a:srgbClr val="001080"/>
                </a:solidFill>
                <a:latin typeface="Consolas" panose="020B0609020204030204" pitchFamily="49" charset="0"/>
              </a:rPr>
              <a:t>roots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de-DE" sz="1600" dirty="0" err="1">
                <a:solidFill>
                  <a:srgbClr val="001080"/>
                </a:solidFill>
                <a:latin typeface="Consolas" panose="020B0609020204030204" pitchFamily="49" charset="0"/>
              </a:rPr>
              <a:t>first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" and "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sv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sz="1600" dirty="0" err="1">
                <a:solidFill>
                  <a:srgbClr val="001080"/>
                </a:solidFill>
                <a:latin typeface="Consolas" panose="020B0609020204030204" pitchFamily="49" charset="0"/>
              </a:rPr>
              <a:t>roots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de-DE" sz="1600" dirty="0" err="1">
                <a:solidFill>
                  <a:srgbClr val="001080"/>
                </a:solidFill>
                <a:latin typeface="Consolas" panose="020B0609020204030204" pitchFamily="49" charset="0"/>
              </a:rPr>
              <a:t>second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b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795E26"/>
                </a:solidFill>
                <a:latin typeface="Consolas" panose="020B0609020204030204" pitchFamily="49" charset="0"/>
              </a:rPr>
              <a:t>main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auto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solution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e-DE" sz="1600" dirty="0" err="1">
                <a:solidFill>
                  <a:srgbClr val="795E26"/>
                </a:solidFill>
                <a:latin typeface="Consolas" panose="020B0609020204030204" pitchFamily="49" charset="0"/>
              </a:rPr>
              <a:t>SolveQuadraticEquation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600" dirty="0">
                <a:solidFill>
                  <a:srgbClr val="098658"/>
                </a:solidFill>
                <a:latin typeface="Consolas" panose="020B0609020204030204" pitchFamily="49" charset="0"/>
              </a:rPr>
              <a:t>1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e-DE" sz="1600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, -</a:t>
            </a:r>
            <a:r>
              <a:rPr lang="de-DE" sz="1600" dirty="0">
                <a:solidFill>
                  <a:srgbClr val="098658"/>
                </a:solidFill>
                <a:latin typeface="Consolas" panose="020B0609020204030204" pitchFamily="49" charset="0"/>
              </a:rPr>
              <a:t>4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b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ostringstream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strm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8000"/>
                </a:solidFill>
                <a:latin typeface="Consolas" panose="020B0609020204030204" pitchFamily="49" charset="0"/>
              </a:rPr>
              <a:t>  // </a:t>
            </a: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</a:rPr>
              <a:t>Выводим в поток </a:t>
            </a:r>
            <a:r>
              <a:rPr lang="de-DE" sz="1600" dirty="0" err="1">
                <a:solidFill>
                  <a:srgbClr val="008000"/>
                </a:solidFill>
                <a:latin typeface="Consolas" panose="020B0609020204030204" pitchFamily="49" charset="0"/>
              </a:rPr>
              <a:t>strm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sz="1600" dirty="0" err="1">
                <a:solidFill>
                  <a:srgbClr val="795E26"/>
                </a:solidFill>
                <a:latin typeface="Consolas" panose="020B0609020204030204" pitchFamily="49" charset="0"/>
              </a:rPr>
              <a:t>visit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OstreamSolutionPrinter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strm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}, 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solution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sz="1600" dirty="0" err="1">
                <a:solidFill>
                  <a:srgbClr val="001080"/>
                </a:solidFill>
                <a:latin typeface="Consolas" panose="020B0609020204030204" pitchFamily="49" charset="0"/>
              </a:rPr>
              <a:t>strm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de-DE" sz="1600" dirty="0" err="1">
                <a:solidFill>
                  <a:srgbClr val="795E26"/>
                </a:solidFill>
                <a:latin typeface="Consolas" panose="020B0609020204030204" pitchFamily="49" charset="0"/>
              </a:rPr>
              <a:t>str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de-DE" sz="16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9682936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F1BC84-EFC0-4476-9068-2975311A09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Использование универсальной лямбда-функции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A1A6EF7-AB2B-490B-9D39-F153F55148BA}"/>
              </a:ext>
            </a:extLst>
          </p:cNvPr>
          <p:cNvSpPr/>
          <p:nvPr/>
        </p:nvSpPr>
        <p:spPr>
          <a:xfrm>
            <a:off x="767408" y="1719762"/>
            <a:ext cx="11233248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795E26"/>
                </a:solidFill>
                <a:latin typeface="Consolas" panose="020B0609020204030204" pitchFamily="49" charset="0"/>
              </a:rPr>
              <a:t>PrintRoots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600" dirty="0" err="1">
                <a:solidFill>
                  <a:srgbClr val="267F99"/>
                </a:solidFill>
                <a:latin typeface="Consolas" panose="020B0609020204030204" pitchFamily="49" charset="0"/>
              </a:rPr>
              <a:t>ostream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&amp;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1080"/>
                </a:solidFill>
                <a:latin typeface="Consolas" panose="020B0609020204030204" pitchFamily="49" charset="0"/>
              </a:rPr>
              <a:t>out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e-DE" sz="1600" dirty="0" err="1">
                <a:solidFill>
                  <a:srgbClr val="267F99"/>
                </a:solidFill>
                <a:latin typeface="Consolas" panose="020B0609020204030204" pitchFamily="49" charset="0"/>
              </a:rPr>
              <a:t>monostate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out &lt;&lt; 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 err="1">
                <a:solidFill>
                  <a:srgbClr val="A31515"/>
                </a:solidFill>
                <a:latin typeface="Consolas" panose="020B0609020204030204" pitchFamily="49" charset="0"/>
              </a:rPr>
              <a:t>No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A31515"/>
                </a:solidFill>
                <a:latin typeface="Consolas" panose="020B0609020204030204" pitchFamily="49" charset="0"/>
              </a:rPr>
              <a:t>roots"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sv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795E26"/>
                </a:solidFill>
                <a:latin typeface="Consolas" panose="020B0609020204030204" pitchFamily="49" charset="0"/>
              </a:rPr>
              <a:t>PrintRoots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600" dirty="0" err="1">
                <a:solidFill>
                  <a:srgbClr val="267F99"/>
                </a:solidFill>
                <a:latin typeface="Consolas" panose="020B0609020204030204" pitchFamily="49" charset="0"/>
              </a:rPr>
              <a:t>ostream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&amp;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1080"/>
                </a:solidFill>
                <a:latin typeface="Consolas" panose="020B0609020204030204" pitchFamily="49" charset="0"/>
              </a:rPr>
              <a:t>out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1080"/>
                </a:solidFill>
                <a:latin typeface="Consolas" panose="020B0609020204030204" pitchFamily="49" charset="0"/>
              </a:rPr>
              <a:t>root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out &lt;&lt; 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 err="1">
                <a:solidFill>
                  <a:srgbClr val="A31515"/>
                </a:solidFill>
                <a:latin typeface="Consolas" panose="020B0609020204030204" pitchFamily="49" charset="0"/>
              </a:rPr>
              <a:t>One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 root: "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sv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&lt;&lt; root &lt;&lt; 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795E26"/>
                </a:solidFill>
                <a:latin typeface="Consolas" panose="020B0609020204030204" pitchFamily="49" charset="0"/>
              </a:rPr>
              <a:t>PrintRoots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600" dirty="0" err="1">
                <a:solidFill>
                  <a:srgbClr val="267F99"/>
                </a:solidFill>
                <a:latin typeface="Consolas" panose="020B0609020204030204" pitchFamily="49" charset="0"/>
              </a:rPr>
              <a:t>ostream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&amp;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1080"/>
                </a:solidFill>
                <a:latin typeface="Consolas" panose="020B0609020204030204" pitchFamily="49" charset="0"/>
              </a:rPr>
              <a:t>out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e-DE" sz="1600" dirty="0">
                <a:solidFill>
                  <a:srgbClr val="267F99"/>
                </a:solidFill>
                <a:latin typeface="Consolas" panose="020B0609020204030204" pitchFamily="49" charset="0"/>
              </a:rPr>
              <a:t>pair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de-DE" sz="1600" dirty="0" err="1">
                <a:solidFill>
                  <a:srgbClr val="001080"/>
                </a:solidFill>
                <a:latin typeface="Consolas" panose="020B0609020204030204" pitchFamily="49" charset="0"/>
              </a:rPr>
              <a:t>roots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out &lt;&lt; 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 err="1">
                <a:solidFill>
                  <a:srgbClr val="A31515"/>
                </a:solidFill>
                <a:latin typeface="Consolas" panose="020B0609020204030204" pitchFamily="49" charset="0"/>
              </a:rPr>
              <a:t>Two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A31515"/>
                </a:solidFill>
                <a:latin typeface="Consolas" panose="020B0609020204030204" pitchFamily="49" charset="0"/>
              </a:rPr>
              <a:t>roots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: "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sv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sz="1600" dirty="0" err="1">
                <a:solidFill>
                  <a:srgbClr val="001080"/>
                </a:solidFill>
                <a:latin typeface="Consolas" panose="020B0609020204030204" pitchFamily="49" charset="0"/>
              </a:rPr>
              <a:t>roots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de-DE" sz="1600" dirty="0" err="1">
                <a:solidFill>
                  <a:srgbClr val="001080"/>
                </a:solidFill>
                <a:latin typeface="Consolas" panose="020B0609020204030204" pitchFamily="49" charset="0"/>
              </a:rPr>
              <a:t>first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" and "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sv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sz="1600" dirty="0" err="1">
                <a:solidFill>
                  <a:srgbClr val="001080"/>
                </a:solidFill>
                <a:latin typeface="Consolas" panose="020B0609020204030204" pitchFamily="49" charset="0"/>
              </a:rPr>
              <a:t>roots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de-DE" sz="1600" dirty="0" err="1">
                <a:solidFill>
                  <a:srgbClr val="001080"/>
                </a:solidFill>
                <a:latin typeface="Consolas" panose="020B0609020204030204" pitchFamily="49" charset="0"/>
              </a:rPr>
              <a:t>second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b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795E26"/>
                </a:solidFill>
                <a:latin typeface="Consolas" panose="020B0609020204030204" pitchFamily="49" charset="0"/>
              </a:rPr>
              <a:t>main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auto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solution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e-DE" sz="1600" dirty="0" err="1">
                <a:solidFill>
                  <a:srgbClr val="795E26"/>
                </a:solidFill>
                <a:latin typeface="Consolas" panose="020B0609020204030204" pitchFamily="49" charset="0"/>
              </a:rPr>
              <a:t>SolveQuadraticEquation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600" dirty="0">
                <a:solidFill>
                  <a:srgbClr val="098658"/>
                </a:solidFill>
                <a:latin typeface="Consolas" panose="020B0609020204030204" pitchFamily="49" charset="0"/>
              </a:rPr>
              <a:t>1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e-DE" sz="1600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, -</a:t>
            </a:r>
            <a:r>
              <a:rPr lang="de-DE" sz="1600" dirty="0">
                <a:solidFill>
                  <a:srgbClr val="098658"/>
                </a:solidFill>
                <a:latin typeface="Consolas" panose="020B0609020204030204" pitchFamily="49" charset="0"/>
              </a:rPr>
              <a:t>4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b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ostringstream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strm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sz="1600" dirty="0" err="1">
                <a:solidFill>
                  <a:srgbClr val="795E26"/>
                </a:solidFill>
                <a:latin typeface="Consolas" panose="020B0609020204030204" pitchFamily="49" charset="0"/>
              </a:rPr>
              <a:t>visit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([&amp;</a:t>
            </a:r>
            <a:r>
              <a:rPr lang="de-DE" sz="1600" dirty="0" err="1">
                <a:solidFill>
                  <a:srgbClr val="001080"/>
                </a:solidFill>
                <a:latin typeface="Consolas" panose="020B0609020204030204" pitchFamily="49" charset="0"/>
              </a:rPr>
              <a:t>strm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](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auto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001080"/>
                </a:solidFill>
                <a:latin typeface="Consolas" panose="020B0609020204030204" pitchFamily="49" charset="0"/>
              </a:rPr>
              <a:t>value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8000"/>
                </a:solidFill>
                <a:latin typeface="Consolas" panose="020B0609020204030204" pitchFamily="49" charset="0"/>
              </a:rPr>
              <a:t>      // </a:t>
            </a: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</a:rPr>
              <a:t>Это универсальная лямбда-функция (</a:t>
            </a:r>
            <a:r>
              <a:rPr lang="de-DE" sz="1600" dirty="0" err="1">
                <a:solidFill>
                  <a:srgbClr val="008000"/>
                </a:solidFill>
                <a:latin typeface="Consolas" panose="020B0609020204030204" pitchFamily="49" charset="0"/>
              </a:rPr>
              <a:t>generic</a:t>
            </a:r>
            <a:r>
              <a:rPr lang="de-DE" sz="1600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008000"/>
                </a:solidFill>
                <a:latin typeface="Consolas" panose="020B0609020204030204" pitchFamily="49" charset="0"/>
              </a:rPr>
              <a:t>lambda</a:t>
            </a:r>
            <a:r>
              <a:rPr lang="de-DE" sz="1600" dirty="0">
                <a:solidFill>
                  <a:srgbClr val="008000"/>
                </a:solidFill>
                <a:latin typeface="Consolas" panose="020B0609020204030204" pitchFamily="49" charset="0"/>
              </a:rPr>
              <a:t>).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8000"/>
                </a:solidFill>
                <a:latin typeface="Consolas" panose="020B0609020204030204" pitchFamily="49" charset="0"/>
              </a:rPr>
              <a:t>      // </a:t>
            </a: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</a:rPr>
              <a:t>Внутри неё нужная функция </a:t>
            </a:r>
            <a:r>
              <a:rPr lang="de-DE" sz="1600" dirty="0" err="1">
                <a:solidFill>
                  <a:srgbClr val="008000"/>
                </a:solidFill>
                <a:latin typeface="Consolas" panose="020B0609020204030204" pitchFamily="49" charset="0"/>
              </a:rPr>
              <a:t>PrintRoots</a:t>
            </a:r>
            <a:r>
              <a:rPr lang="de-DE" sz="1600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</a:rPr>
              <a:t>будет выбрана за счёт перегрузки функций.</a:t>
            </a:r>
            <a:endParaRPr lang="ru-RU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de-DE" sz="1600" dirty="0" err="1">
                <a:solidFill>
                  <a:srgbClr val="795E26"/>
                </a:solidFill>
                <a:latin typeface="Consolas" panose="020B0609020204030204" pitchFamily="49" charset="0"/>
              </a:rPr>
              <a:t>PrintRoots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strm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value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}, 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solution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b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sz="1600" dirty="0" err="1">
                <a:solidFill>
                  <a:srgbClr val="001080"/>
                </a:solidFill>
                <a:latin typeface="Consolas" panose="020B0609020204030204" pitchFamily="49" charset="0"/>
              </a:rPr>
              <a:t>strm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de-DE" sz="1600" dirty="0" err="1">
                <a:solidFill>
                  <a:srgbClr val="795E26"/>
                </a:solidFill>
                <a:latin typeface="Consolas" panose="020B0609020204030204" pitchFamily="49" charset="0"/>
              </a:rPr>
              <a:t>str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de-DE" sz="16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5544639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A3CDF50-446C-42B6-81C3-5D6DDBB4F1C0}"/>
              </a:ext>
            </a:extLst>
          </p:cNvPr>
          <p:cNvSpPr/>
          <p:nvPr/>
        </p:nvSpPr>
        <p:spPr>
          <a:xfrm>
            <a:off x="0" y="17849"/>
            <a:ext cx="12000656" cy="65556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5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500" dirty="0" err="1">
                <a:solidFill>
                  <a:srgbClr val="795E26"/>
                </a:solidFill>
                <a:latin typeface="Consolas" panose="020B0609020204030204" pitchFamily="49" charset="0"/>
              </a:rPr>
              <a:t>main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  <a:endParaRPr lang="de-DE" sz="15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sz="15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500" dirty="0" err="1">
                <a:solidFill>
                  <a:srgbClr val="0000FF"/>
                </a:solidFill>
                <a:latin typeface="Consolas" panose="020B0609020204030204" pitchFamily="49" charset="0"/>
              </a:rPr>
              <a:t>auto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500" dirty="0" err="1">
                <a:solidFill>
                  <a:srgbClr val="000000"/>
                </a:solidFill>
                <a:latin typeface="Consolas" panose="020B0609020204030204" pitchFamily="49" charset="0"/>
              </a:rPr>
              <a:t>solution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e-DE" sz="1500" dirty="0" err="1">
                <a:solidFill>
                  <a:srgbClr val="795E26"/>
                </a:solidFill>
                <a:latin typeface="Consolas" panose="020B0609020204030204" pitchFamily="49" charset="0"/>
              </a:rPr>
              <a:t>SolveQuadraticEquation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500" dirty="0">
                <a:solidFill>
                  <a:srgbClr val="098658"/>
                </a:solidFill>
                <a:latin typeface="Consolas" panose="020B0609020204030204" pitchFamily="49" charset="0"/>
              </a:rPr>
              <a:t>1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e-DE" sz="1500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, -</a:t>
            </a:r>
            <a:r>
              <a:rPr lang="de-DE" sz="1500" dirty="0">
                <a:solidFill>
                  <a:srgbClr val="098658"/>
                </a:solidFill>
                <a:latin typeface="Consolas" panose="020B0609020204030204" pitchFamily="49" charset="0"/>
              </a:rPr>
              <a:t>4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de-DE" sz="15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br>
              <a:rPr lang="de-DE" sz="1500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sz="1500" dirty="0">
                <a:solidFill>
                  <a:srgbClr val="008000"/>
                </a:solidFill>
                <a:latin typeface="Consolas" panose="020B0609020204030204" pitchFamily="49" charset="0"/>
              </a:rPr>
              <a:t>  // </a:t>
            </a:r>
            <a:r>
              <a:rPr lang="ru-RU" sz="1500" dirty="0">
                <a:solidFill>
                  <a:srgbClr val="008000"/>
                </a:solidFill>
                <a:latin typeface="Consolas" panose="020B0609020204030204" pitchFamily="49" charset="0"/>
              </a:rPr>
              <a:t>Проверка типа при помощи </a:t>
            </a:r>
            <a:r>
              <a:rPr lang="de-DE" sz="1500" dirty="0" err="1">
                <a:solidFill>
                  <a:srgbClr val="008000"/>
                </a:solidFill>
                <a:latin typeface="Consolas" panose="020B0609020204030204" pitchFamily="49" charset="0"/>
              </a:rPr>
              <a:t>std</a:t>
            </a:r>
            <a:r>
              <a:rPr lang="de-DE" sz="1500" dirty="0">
                <a:solidFill>
                  <a:srgbClr val="008000"/>
                </a:solidFill>
                <a:latin typeface="Consolas" panose="020B0609020204030204" pitchFamily="49" charset="0"/>
              </a:rPr>
              <a:t>::</a:t>
            </a:r>
            <a:r>
              <a:rPr lang="de-DE" sz="1500" dirty="0" err="1">
                <a:solidFill>
                  <a:srgbClr val="008000"/>
                </a:solidFill>
                <a:latin typeface="Consolas" panose="020B0609020204030204" pitchFamily="49" charset="0"/>
              </a:rPr>
              <a:t>holds_alternative</a:t>
            </a:r>
            <a:r>
              <a:rPr lang="de-DE" sz="1500" dirty="0">
                <a:solidFill>
                  <a:srgbClr val="008000"/>
                </a:solidFill>
                <a:latin typeface="Consolas" panose="020B0609020204030204" pitchFamily="49" charset="0"/>
              </a:rPr>
              <a:t>().</a:t>
            </a:r>
            <a:endParaRPr lang="de-DE" sz="15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sz="1500" dirty="0" err="1">
                <a:solidFill>
                  <a:srgbClr val="AF00DB"/>
                </a:solidFill>
                <a:latin typeface="Consolas" panose="020B0609020204030204" pitchFamily="49" charset="0"/>
              </a:rPr>
              <a:t>if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de-DE" sz="1500" dirty="0" err="1">
                <a:solidFill>
                  <a:srgbClr val="795E26"/>
                </a:solidFill>
                <a:latin typeface="Consolas" panose="020B0609020204030204" pitchFamily="49" charset="0"/>
              </a:rPr>
              <a:t>holds_alternative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de-DE" sz="15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&gt;(</a:t>
            </a:r>
            <a:r>
              <a:rPr lang="de-DE" sz="1500" dirty="0" err="1">
                <a:solidFill>
                  <a:srgbClr val="000000"/>
                </a:solidFill>
                <a:latin typeface="Consolas" panose="020B0609020204030204" pitchFamily="49" charset="0"/>
              </a:rPr>
              <a:t>solution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)) {</a:t>
            </a:r>
            <a:endParaRPr lang="de-DE" sz="15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500" dirty="0">
                <a:solidFill>
                  <a:srgbClr val="008000"/>
                </a:solidFill>
                <a:latin typeface="Consolas" panose="020B0609020204030204" pitchFamily="49" charset="0"/>
              </a:rPr>
              <a:t>    // </a:t>
            </a:r>
            <a:r>
              <a:rPr lang="ru-RU" sz="1500" dirty="0">
                <a:solidFill>
                  <a:srgbClr val="008000"/>
                </a:solidFill>
                <a:latin typeface="Consolas" panose="020B0609020204030204" pitchFamily="49" charset="0"/>
              </a:rPr>
              <a:t>Когда мы убедились, что </a:t>
            </a:r>
            <a:r>
              <a:rPr lang="de-DE" sz="1500" dirty="0">
                <a:solidFill>
                  <a:srgbClr val="008000"/>
                </a:solidFill>
                <a:latin typeface="Consolas" panose="020B0609020204030204" pitchFamily="49" charset="0"/>
              </a:rPr>
              <a:t>variant </a:t>
            </a:r>
            <a:r>
              <a:rPr lang="ru-RU" sz="1500" dirty="0">
                <a:solidFill>
                  <a:srgbClr val="008000"/>
                </a:solidFill>
                <a:latin typeface="Consolas" panose="020B0609020204030204" pitchFamily="49" charset="0"/>
              </a:rPr>
              <a:t>сейчас хранит </a:t>
            </a:r>
            <a:r>
              <a:rPr lang="de-DE" sz="1500" dirty="0">
                <a:solidFill>
                  <a:srgbClr val="008000"/>
                </a:solidFill>
                <a:latin typeface="Consolas" panose="020B0609020204030204" pitchFamily="49" charset="0"/>
              </a:rPr>
              <a:t>double,</a:t>
            </a:r>
            <a:endParaRPr lang="de-DE" sz="15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500" dirty="0">
                <a:solidFill>
                  <a:srgbClr val="008000"/>
                </a:solidFill>
                <a:latin typeface="Consolas" panose="020B0609020204030204" pitchFamily="49" charset="0"/>
              </a:rPr>
              <a:t>    // </a:t>
            </a:r>
            <a:r>
              <a:rPr lang="ru-RU" sz="1500" dirty="0">
                <a:solidFill>
                  <a:srgbClr val="008000"/>
                </a:solidFill>
                <a:latin typeface="Consolas" panose="020B0609020204030204" pitchFamily="49" charset="0"/>
              </a:rPr>
              <a:t>можно смело брать это значение при помощи </a:t>
            </a:r>
            <a:r>
              <a:rPr lang="de-DE" sz="1500" dirty="0" err="1">
                <a:solidFill>
                  <a:srgbClr val="008000"/>
                </a:solidFill>
                <a:latin typeface="Consolas" panose="020B0609020204030204" pitchFamily="49" charset="0"/>
              </a:rPr>
              <a:t>std</a:t>
            </a:r>
            <a:r>
              <a:rPr lang="de-DE" sz="1500" dirty="0">
                <a:solidFill>
                  <a:srgbClr val="008000"/>
                </a:solidFill>
                <a:latin typeface="Consolas" panose="020B0609020204030204" pitchFamily="49" charset="0"/>
              </a:rPr>
              <a:t>::</a:t>
            </a:r>
            <a:r>
              <a:rPr lang="de-DE" sz="1500" dirty="0" err="1">
                <a:solidFill>
                  <a:srgbClr val="008000"/>
                </a:solidFill>
                <a:latin typeface="Consolas" panose="020B0609020204030204" pitchFamily="49" charset="0"/>
              </a:rPr>
              <a:t>get</a:t>
            </a:r>
            <a:r>
              <a:rPr lang="de-DE" sz="1500" dirty="0">
                <a:solidFill>
                  <a:srgbClr val="008000"/>
                </a:solidFill>
                <a:latin typeface="Consolas" panose="020B0609020204030204" pitchFamily="49" charset="0"/>
              </a:rPr>
              <a:t>.</a:t>
            </a:r>
            <a:endParaRPr lang="de-DE" sz="15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de-DE" sz="1500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sz="15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e-DE" sz="1500" dirty="0" err="1">
                <a:solidFill>
                  <a:srgbClr val="A31515"/>
                </a:solidFill>
                <a:latin typeface="Consolas" panose="020B0609020204030204" pitchFamily="49" charset="0"/>
              </a:rPr>
              <a:t>One</a:t>
            </a:r>
            <a:r>
              <a:rPr lang="de-DE" sz="1500" dirty="0">
                <a:solidFill>
                  <a:srgbClr val="A31515"/>
                </a:solidFill>
                <a:latin typeface="Consolas" panose="020B0609020204030204" pitchFamily="49" charset="0"/>
              </a:rPr>
              <a:t> root: "</a:t>
            </a:r>
            <a:r>
              <a:rPr lang="de-DE" sz="1500" dirty="0" err="1">
                <a:solidFill>
                  <a:srgbClr val="0000FF"/>
                </a:solidFill>
                <a:latin typeface="Consolas" panose="020B0609020204030204" pitchFamily="49" charset="0"/>
              </a:rPr>
              <a:t>sv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sz="1500" dirty="0" err="1">
                <a:solidFill>
                  <a:srgbClr val="795E26"/>
                </a:solidFill>
                <a:latin typeface="Consolas" panose="020B0609020204030204" pitchFamily="49" charset="0"/>
              </a:rPr>
              <a:t>get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de-DE" sz="15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&gt;(</a:t>
            </a:r>
            <a:r>
              <a:rPr lang="de-DE" sz="1500" dirty="0" err="1">
                <a:solidFill>
                  <a:srgbClr val="000000"/>
                </a:solidFill>
                <a:latin typeface="Consolas" panose="020B0609020204030204" pitchFamily="49" charset="0"/>
              </a:rPr>
              <a:t>solution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) &lt;&lt; </a:t>
            </a:r>
            <a:r>
              <a:rPr lang="de-DE" sz="1500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sz="15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  <a:endParaRPr lang="de-DE" sz="15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endParaRPr lang="ru-RU" sz="1500" dirty="0">
              <a:solidFill>
                <a:srgbClr val="008000"/>
              </a:solidFill>
              <a:latin typeface="Consolas" panose="020B0609020204030204" pitchFamily="49" charset="0"/>
            </a:endParaRPr>
          </a:p>
          <a:p>
            <a:r>
              <a:rPr lang="de-DE" sz="1500" dirty="0">
                <a:solidFill>
                  <a:srgbClr val="008000"/>
                </a:solidFill>
                <a:latin typeface="Consolas" panose="020B0609020204030204" pitchFamily="49" charset="0"/>
              </a:rPr>
              <a:t>  // </a:t>
            </a:r>
            <a:r>
              <a:rPr lang="de-DE" sz="1500" dirty="0" err="1">
                <a:solidFill>
                  <a:srgbClr val="008000"/>
                </a:solidFill>
                <a:latin typeface="Consolas" panose="020B0609020204030204" pitchFamily="49" charset="0"/>
              </a:rPr>
              <a:t>std</a:t>
            </a:r>
            <a:r>
              <a:rPr lang="de-DE" sz="1500" dirty="0">
                <a:solidFill>
                  <a:srgbClr val="008000"/>
                </a:solidFill>
                <a:latin typeface="Consolas" panose="020B0609020204030204" pitchFamily="49" charset="0"/>
              </a:rPr>
              <a:t>::</a:t>
            </a:r>
            <a:r>
              <a:rPr lang="de-DE" sz="1500" dirty="0" err="1">
                <a:solidFill>
                  <a:srgbClr val="008000"/>
                </a:solidFill>
                <a:latin typeface="Consolas" panose="020B0609020204030204" pitchFamily="49" charset="0"/>
              </a:rPr>
              <a:t>get_if</a:t>
            </a:r>
            <a:r>
              <a:rPr lang="de-DE" sz="1500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ru-RU" sz="1500" dirty="0">
                <a:solidFill>
                  <a:srgbClr val="008000"/>
                </a:solidFill>
                <a:latin typeface="Consolas" panose="020B0609020204030204" pitchFamily="49" charset="0"/>
              </a:rPr>
              <a:t>вернёт указатель на значение нужного типа </a:t>
            </a:r>
            <a:endParaRPr lang="ru-RU" sz="15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ru-RU" sz="1500" dirty="0">
                <a:solidFill>
                  <a:srgbClr val="008000"/>
                </a:solidFill>
                <a:latin typeface="Consolas" panose="020B0609020204030204" pitchFamily="49" charset="0"/>
              </a:rPr>
              <a:t>  // либо </a:t>
            </a:r>
            <a:r>
              <a:rPr lang="de-DE" sz="1500" dirty="0" err="1">
                <a:solidFill>
                  <a:srgbClr val="008000"/>
                </a:solidFill>
                <a:latin typeface="Consolas" panose="020B0609020204030204" pitchFamily="49" charset="0"/>
              </a:rPr>
              <a:t>nullptr</a:t>
            </a:r>
            <a:r>
              <a:rPr lang="de-DE" sz="1500" dirty="0">
                <a:solidFill>
                  <a:srgbClr val="008000"/>
                </a:solidFill>
                <a:latin typeface="Consolas" panose="020B0609020204030204" pitchFamily="49" charset="0"/>
              </a:rPr>
              <a:t>, </a:t>
            </a:r>
            <a:r>
              <a:rPr lang="ru-RU" sz="1500" dirty="0">
                <a:solidFill>
                  <a:srgbClr val="008000"/>
                </a:solidFill>
                <a:latin typeface="Consolas" panose="020B0609020204030204" pitchFamily="49" charset="0"/>
              </a:rPr>
              <a:t>если </a:t>
            </a:r>
            <a:r>
              <a:rPr lang="de-DE" sz="1500" dirty="0">
                <a:solidFill>
                  <a:srgbClr val="008000"/>
                </a:solidFill>
                <a:latin typeface="Consolas" panose="020B0609020204030204" pitchFamily="49" charset="0"/>
              </a:rPr>
              <a:t>variant </a:t>
            </a:r>
            <a:r>
              <a:rPr lang="ru-RU" sz="1500" dirty="0">
                <a:solidFill>
                  <a:srgbClr val="008000"/>
                </a:solidFill>
                <a:latin typeface="Consolas" panose="020B0609020204030204" pitchFamily="49" charset="0"/>
              </a:rPr>
              <a:t>содержит значение другого типа.</a:t>
            </a:r>
            <a:endParaRPr lang="ru-RU" sz="15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ru-RU" sz="15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sz="1500" dirty="0" err="1">
                <a:solidFill>
                  <a:srgbClr val="AF00DB"/>
                </a:solidFill>
                <a:latin typeface="Consolas" panose="020B0609020204030204" pitchFamily="49" charset="0"/>
              </a:rPr>
              <a:t>if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de-DE" sz="15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500" dirty="0" err="1">
                <a:solidFill>
                  <a:srgbClr val="0000FF"/>
                </a:solidFill>
                <a:latin typeface="Consolas" panose="020B0609020204030204" pitchFamily="49" charset="0"/>
              </a:rPr>
              <a:t>auto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* </a:t>
            </a:r>
            <a:r>
              <a:rPr lang="de-DE" sz="1500" dirty="0" err="1">
                <a:solidFill>
                  <a:srgbClr val="000000"/>
                </a:solidFill>
                <a:latin typeface="Consolas" panose="020B0609020204030204" pitchFamily="49" charset="0"/>
              </a:rPr>
              <a:t>roots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e-DE" sz="1500" dirty="0" err="1">
                <a:solidFill>
                  <a:srgbClr val="795E26"/>
                </a:solidFill>
                <a:latin typeface="Consolas" panose="020B0609020204030204" pitchFamily="49" charset="0"/>
              </a:rPr>
              <a:t>get_if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de-DE" sz="1500" dirty="0">
                <a:solidFill>
                  <a:srgbClr val="267F99"/>
                </a:solidFill>
                <a:latin typeface="Consolas" panose="020B0609020204030204" pitchFamily="49" charset="0"/>
              </a:rPr>
              <a:t>pair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de-DE" sz="15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e-DE" sz="15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&gt;&gt;(&amp;</a:t>
            </a:r>
            <a:r>
              <a:rPr lang="de-DE" sz="1500" dirty="0" err="1">
                <a:solidFill>
                  <a:srgbClr val="000000"/>
                </a:solidFill>
                <a:latin typeface="Consolas" panose="020B0609020204030204" pitchFamily="49" charset="0"/>
              </a:rPr>
              <a:t>solution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)) {</a:t>
            </a:r>
            <a:endParaRPr lang="de-DE" sz="15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de-DE" sz="1500" dirty="0" err="1">
                <a:solidFill>
                  <a:srgbClr val="795E26"/>
                </a:solidFill>
                <a:latin typeface="Consolas" panose="020B0609020204030204" pitchFamily="49" charset="0"/>
              </a:rPr>
              <a:t>assert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500" dirty="0" err="1">
                <a:solidFill>
                  <a:srgbClr val="000000"/>
                </a:solidFill>
                <a:latin typeface="Consolas" panose="020B0609020204030204" pitchFamily="49" charset="0"/>
              </a:rPr>
              <a:t>roots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 != </a:t>
            </a:r>
            <a:r>
              <a:rPr lang="de-DE" sz="1500" dirty="0" err="1">
                <a:solidFill>
                  <a:srgbClr val="0000FF"/>
                </a:solidFill>
                <a:latin typeface="Consolas" panose="020B0609020204030204" pitchFamily="49" charset="0"/>
              </a:rPr>
              <a:t>nullptr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de-DE" sz="15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de-DE" sz="1500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sz="15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e-DE" sz="1500" dirty="0" err="1">
                <a:solidFill>
                  <a:srgbClr val="A31515"/>
                </a:solidFill>
                <a:latin typeface="Consolas" panose="020B0609020204030204" pitchFamily="49" charset="0"/>
              </a:rPr>
              <a:t>Two</a:t>
            </a:r>
            <a:r>
              <a:rPr lang="de-DE" sz="1500" dirty="0">
                <a:solidFill>
                  <a:srgbClr val="A31515"/>
                </a:solidFill>
                <a:latin typeface="Consolas" panose="020B0609020204030204" pitchFamily="49" charset="0"/>
              </a:rPr>
              <a:t> </a:t>
            </a:r>
            <a:r>
              <a:rPr lang="de-DE" sz="1500" dirty="0" err="1">
                <a:solidFill>
                  <a:srgbClr val="A31515"/>
                </a:solidFill>
                <a:latin typeface="Consolas" panose="020B0609020204030204" pitchFamily="49" charset="0"/>
              </a:rPr>
              <a:t>roots</a:t>
            </a:r>
            <a:r>
              <a:rPr lang="de-DE" sz="1500" dirty="0">
                <a:solidFill>
                  <a:srgbClr val="A31515"/>
                </a:solidFill>
                <a:latin typeface="Consolas" panose="020B0609020204030204" pitchFamily="49" charset="0"/>
              </a:rPr>
              <a:t>: "</a:t>
            </a:r>
            <a:r>
              <a:rPr lang="de-DE" sz="1500" dirty="0" err="1">
                <a:solidFill>
                  <a:srgbClr val="0000FF"/>
                </a:solidFill>
                <a:latin typeface="Consolas" panose="020B0609020204030204" pitchFamily="49" charset="0"/>
              </a:rPr>
              <a:t>sv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sz="1500" dirty="0" err="1">
                <a:solidFill>
                  <a:srgbClr val="001080"/>
                </a:solidFill>
                <a:latin typeface="Consolas" panose="020B0609020204030204" pitchFamily="49" charset="0"/>
              </a:rPr>
              <a:t>roots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-&gt;</a:t>
            </a:r>
            <a:r>
              <a:rPr lang="de-DE" sz="1500" dirty="0" err="1">
                <a:solidFill>
                  <a:srgbClr val="001080"/>
                </a:solidFill>
                <a:latin typeface="Consolas" panose="020B0609020204030204" pitchFamily="49" charset="0"/>
              </a:rPr>
              <a:t>first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sz="1500" dirty="0">
                <a:solidFill>
                  <a:srgbClr val="A31515"/>
                </a:solidFill>
                <a:latin typeface="Consolas" panose="020B0609020204030204" pitchFamily="49" charset="0"/>
              </a:rPr>
              <a:t>" and "</a:t>
            </a:r>
            <a:r>
              <a:rPr lang="de-DE" sz="1500" dirty="0" err="1">
                <a:solidFill>
                  <a:srgbClr val="0000FF"/>
                </a:solidFill>
                <a:latin typeface="Consolas" panose="020B0609020204030204" pitchFamily="49" charset="0"/>
              </a:rPr>
              <a:t>sv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sz="1500" dirty="0" err="1">
                <a:solidFill>
                  <a:srgbClr val="001080"/>
                </a:solidFill>
                <a:latin typeface="Consolas" panose="020B0609020204030204" pitchFamily="49" charset="0"/>
              </a:rPr>
              <a:t>roots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-&gt;</a:t>
            </a:r>
            <a:r>
              <a:rPr lang="de-DE" sz="1500" dirty="0" err="1">
                <a:solidFill>
                  <a:srgbClr val="001080"/>
                </a:solidFill>
                <a:latin typeface="Consolas" panose="020B0609020204030204" pitchFamily="49" charset="0"/>
              </a:rPr>
              <a:t>second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sz="1500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sz="15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  } </a:t>
            </a:r>
            <a:r>
              <a:rPr lang="de-DE" sz="1500" dirty="0" err="1">
                <a:solidFill>
                  <a:srgbClr val="AF00DB"/>
                </a:solidFill>
                <a:latin typeface="Consolas" panose="020B0609020204030204" pitchFamily="49" charset="0"/>
              </a:rPr>
              <a:t>else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  <a:endParaRPr lang="de-DE" sz="15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de-DE" sz="1500" dirty="0" err="1">
                <a:solidFill>
                  <a:srgbClr val="795E26"/>
                </a:solidFill>
                <a:latin typeface="Consolas" panose="020B0609020204030204" pitchFamily="49" charset="0"/>
              </a:rPr>
              <a:t>assert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500" dirty="0" err="1">
                <a:solidFill>
                  <a:srgbClr val="000000"/>
                </a:solidFill>
                <a:latin typeface="Consolas" panose="020B0609020204030204" pitchFamily="49" charset="0"/>
              </a:rPr>
              <a:t>roots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 == </a:t>
            </a:r>
            <a:r>
              <a:rPr lang="de-DE" sz="1500" dirty="0" err="1">
                <a:solidFill>
                  <a:srgbClr val="0000FF"/>
                </a:solidFill>
                <a:latin typeface="Consolas" panose="020B0609020204030204" pitchFamily="49" charset="0"/>
              </a:rPr>
              <a:t>nullptr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de-DE" sz="15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  <a:endParaRPr lang="de-DE" sz="15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br>
              <a:rPr lang="de-DE" sz="1500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sz="1500" dirty="0" err="1">
                <a:solidFill>
                  <a:srgbClr val="AF00DB"/>
                </a:solidFill>
                <a:latin typeface="Consolas" panose="020B0609020204030204" pitchFamily="49" charset="0"/>
              </a:rPr>
              <a:t>try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  <a:endParaRPr lang="de-DE" sz="15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500" dirty="0">
                <a:solidFill>
                  <a:srgbClr val="008000"/>
                </a:solidFill>
                <a:latin typeface="Consolas" panose="020B0609020204030204" pitchFamily="49" charset="0"/>
              </a:rPr>
              <a:t>    // </a:t>
            </a:r>
            <a:r>
              <a:rPr lang="ru-RU" sz="1500" dirty="0">
                <a:solidFill>
                  <a:srgbClr val="008000"/>
                </a:solidFill>
                <a:latin typeface="Consolas" panose="020B0609020204030204" pitchFamily="49" charset="0"/>
              </a:rPr>
              <a:t>Если </a:t>
            </a:r>
            <a:r>
              <a:rPr lang="de-DE" sz="1500" dirty="0" err="1">
                <a:solidFill>
                  <a:srgbClr val="008000"/>
                </a:solidFill>
                <a:latin typeface="Consolas" panose="020B0609020204030204" pitchFamily="49" charset="0"/>
              </a:rPr>
              <a:t>solution</a:t>
            </a:r>
            <a:r>
              <a:rPr lang="de-DE" sz="1500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ru-RU" sz="1500" dirty="0">
                <a:solidFill>
                  <a:srgbClr val="008000"/>
                </a:solidFill>
                <a:latin typeface="Consolas" panose="020B0609020204030204" pitchFamily="49" charset="0"/>
              </a:rPr>
              <a:t>хранит значение типа </a:t>
            </a:r>
            <a:r>
              <a:rPr lang="de-DE" sz="1500" dirty="0">
                <a:solidFill>
                  <a:srgbClr val="008000"/>
                </a:solidFill>
                <a:latin typeface="Consolas" panose="020B0609020204030204" pitchFamily="49" charset="0"/>
              </a:rPr>
              <a:t>double, </a:t>
            </a:r>
            <a:r>
              <a:rPr lang="ru-RU" sz="1500" dirty="0">
                <a:solidFill>
                  <a:srgbClr val="008000"/>
                </a:solidFill>
                <a:latin typeface="Consolas" panose="020B0609020204030204" pitchFamily="49" charset="0"/>
              </a:rPr>
              <a:t>получим ссылку на него.</a:t>
            </a:r>
            <a:endParaRPr lang="ru-RU" sz="15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ru-RU" sz="15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de-DE" sz="15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5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&amp; root = </a:t>
            </a:r>
            <a:r>
              <a:rPr lang="de-DE" sz="1500" dirty="0" err="1">
                <a:solidFill>
                  <a:srgbClr val="795E26"/>
                </a:solidFill>
                <a:latin typeface="Consolas" panose="020B0609020204030204" pitchFamily="49" charset="0"/>
              </a:rPr>
              <a:t>get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de-DE" sz="15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&gt;(</a:t>
            </a:r>
            <a:r>
              <a:rPr lang="de-DE" sz="1500" dirty="0" err="1">
                <a:solidFill>
                  <a:srgbClr val="000000"/>
                </a:solidFill>
                <a:latin typeface="Consolas" panose="020B0609020204030204" pitchFamily="49" charset="0"/>
              </a:rPr>
              <a:t>solution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de-DE" sz="15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de-DE" sz="1500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sz="15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e-DE" sz="1500" dirty="0" err="1">
                <a:solidFill>
                  <a:srgbClr val="A31515"/>
                </a:solidFill>
                <a:latin typeface="Consolas" panose="020B0609020204030204" pitchFamily="49" charset="0"/>
              </a:rPr>
              <a:t>One</a:t>
            </a:r>
            <a:r>
              <a:rPr lang="de-DE" sz="1500" dirty="0">
                <a:solidFill>
                  <a:srgbClr val="A31515"/>
                </a:solidFill>
                <a:latin typeface="Consolas" panose="020B0609020204030204" pitchFamily="49" charset="0"/>
              </a:rPr>
              <a:t> root: "</a:t>
            </a:r>
            <a:r>
              <a:rPr lang="de-DE" sz="1500" dirty="0" err="1">
                <a:solidFill>
                  <a:srgbClr val="0000FF"/>
                </a:solidFill>
                <a:latin typeface="Consolas" panose="020B0609020204030204" pitchFamily="49" charset="0"/>
              </a:rPr>
              <a:t>sv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 &lt;&lt; root &lt;&lt; </a:t>
            </a:r>
            <a:r>
              <a:rPr lang="de-DE" sz="1500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sz="15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  } </a:t>
            </a:r>
            <a:r>
              <a:rPr lang="de-DE" sz="1500" dirty="0">
                <a:solidFill>
                  <a:srgbClr val="AF00DB"/>
                </a:solidFill>
                <a:latin typeface="Consolas" panose="020B0609020204030204" pitchFamily="49" charset="0"/>
              </a:rPr>
              <a:t>catch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de-DE" sz="15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500" dirty="0" err="1">
                <a:solidFill>
                  <a:srgbClr val="000000"/>
                </a:solidFill>
                <a:latin typeface="Consolas" panose="020B0609020204030204" pitchFamily="49" charset="0"/>
              </a:rPr>
              <a:t>bad_variant_access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&amp; e) {</a:t>
            </a:r>
            <a:endParaRPr lang="de-DE" sz="15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500" dirty="0">
                <a:solidFill>
                  <a:srgbClr val="008000"/>
                </a:solidFill>
                <a:latin typeface="Consolas" panose="020B0609020204030204" pitchFamily="49" charset="0"/>
              </a:rPr>
              <a:t>    // </a:t>
            </a:r>
            <a:r>
              <a:rPr lang="ru-RU" sz="1500" dirty="0">
                <a:solidFill>
                  <a:srgbClr val="008000"/>
                </a:solidFill>
                <a:latin typeface="Consolas" panose="020B0609020204030204" pitchFamily="49" charset="0"/>
              </a:rPr>
              <a:t>Либо словим </a:t>
            </a:r>
            <a:r>
              <a:rPr lang="de-DE" sz="1500" dirty="0" err="1">
                <a:solidFill>
                  <a:srgbClr val="008000"/>
                </a:solidFill>
                <a:latin typeface="Consolas" panose="020B0609020204030204" pitchFamily="49" charset="0"/>
              </a:rPr>
              <a:t>std</a:t>
            </a:r>
            <a:r>
              <a:rPr lang="de-DE" sz="1500" dirty="0">
                <a:solidFill>
                  <a:srgbClr val="008000"/>
                </a:solidFill>
                <a:latin typeface="Consolas" panose="020B0609020204030204" pitchFamily="49" charset="0"/>
              </a:rPr>
              <a:t>::</a:t>
            </a:r>
            <a:r>
              <a:rPr lang="de-DE" sz="1500" dirty="0" err="1">
                <a:solidFill>
                  <a:srgbClr val="008000"/>
                </a:solidFill>
                <a:latin typeface="Consolas" panose="020B0609020204030204" pitchFamily="49" charset="0"/>
              </a:rPr>
              <a:t>bad_variant_access</a:t>
            </a:r>
            <a:r>
              <a:rPr lang="de-DE" sz="1500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ru-RU" sz="1500" dirty="0">
                <a:solidFill>
                  <a:srgbClr val="008000"/>
                </a:solidFill>
                <a:latin typeface="Consolas" panose="020B0609020204030204" pitchFamily="49" charset="0"/>
              </a:rPr>
              <a:t>в случае ошибки.</a:t>
            </a:r>
            <a:endParaRPr lang="ru-RU" sz="15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ru-RU" sz="15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de-DE" sz="1500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sz="1500" dirty="0" err="1">
                <a:solidFill>
                  <a:srgbClr val="001080"/>
                </a:solidFill>
                <a:latin typeface="Consolas" panose="020B0609020204030204" pitchFamily="49" charset="0"/>
              </a:rPr>
              <a:t>e</a:t>
            </a:r>
            <a:r>
              <a:rPr lang="de-DE" sz="15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de-DE" sz="1500" dirty="0" err="1">
                <a:solidFill>
                  <a:srgbClr val="795E26"/>
                </a:solidFill>
                <a:latin typeface="Consolas" panose="020B0609020204030204" pitchFamily="49" charset="0"/>
              </a:rPr>
              <a:t>what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() &lt;&lt; </a:t>
            </a:r>
            <a:r>
              <a:rPr lang="de-DE" sz="1500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sz="15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  <a:endParaRPr lang="de-DE" sz="15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de-DE" sz="15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8548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3822C9B-AB66-A56F-3F03-3AA2C4B15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Overloaded pattern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731D0E-AB13-C2EA-7FCF-DDDF5762587B}"/>
              </a:ext>
            </a:extLst>
          </p:cNvPr>
          <p:cNvSpPr txBox="1"/>
          <p:nvPr/>
        </p:nvSpPr>
        <p:spPr>
          <a:xfrm>
            <a:off x="838200" y="1690688"/>
            <a:ext cx="10515600" cy="50475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template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</a:t>
            </a:r>
            <a:r>
              <a:rPr lang="en-US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... </a:t>
            </a:r>
            <a:r>
              <a:rPr lang="en-US" sz="14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Ts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pPr>
              <a:buNone/>
            </a:pPr>
            <a:r>
              <a:rPr lang="en-US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overloaded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en-US" sz="14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Ts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... {</a:t>
            </a:r>
          </a:p>
          <a:p>
            <a:pPr>
              <a:buNone/>
            </a:pP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using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Ts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::operator()...;</a:t>
            </a:r>
          </a:p>
          <a:p>
            <a:pPr>
              <a:buNone/>
            </a:pP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pPr>
              <a:buNone/>
            </a:pPr>
            <a:endParaRPr lang="en-US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explicit </a:t>
            </a:r>
            <a:r>
              <a:rPr lang="en-US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  <a:hlinkClick r:id="rId2"/>
              </a:rPr>
              <a:t>deduction guide</a:t>
            </a:r>
            <a:r>
              <a:rPr lang="en-US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ru-RU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не требуется, начиная с </a:t>
            </a:r>
            <a:r>
              <a:rPr lang="en-US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C++20)</a:t>
            </a:r>
            <a:endParaRPr lang="en-US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template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</a:t>
            </a:r>
            <a:r>
              <a:rPr lang="en-US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... </a:t>
            </a:r>
            <a:r>
              <a:rPr lang="en-US" sz="14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Ts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pPr>
              <a:buNone/>
            </a:pPr>
            <a:r>
              <a:rPr lang="en-US" sz="14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overloaded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Ts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...)</a:t>
            </a:r>
            <a:r>
              <a:rPr lang="en-US" sz="1400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 </a:t>
            </a:r>
            <a:r>
              <a:rPr lang="en-US" sz="14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overloaded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4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Ts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...&gt;;</a:t>
            </a:r>
          </a:p>
          <a:p>
            <a:pPr>
              <a:buNone/>
            </a:pPr>
            <a:endParaRPr lang="en-US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using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std::</a:t>
            </a:r>
            <a:r>
              <a:rPr lang="en-US" sz="14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variant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&gt;;</a:t>
            </a:r>
          </a:p>
          <a:p>
            <a:pPr>
              <a:buNone/>
            </a:pPr>
            <a:endParaRPr lang="en-US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74531F"/>
                </a:solidFill>
                <a:latin typeface="Consolas" panose="020B0609020204030204" pitchFamily="49" charset="0"/>
              </a:rPr>
              <a:t>Print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x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>
              <a:buNone/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std::</a:t>
            </a:r>
            <a:r>
              <a:rPr lang="en-US" sz="1400" dirty="0">
                <a:solidFill>
                  <a:srgbClr val="74531F"/>
                </a:solidFill>
                <a:latin typeface="Consolas" panose="020B0609020204030204" pitchFamily="49" charset="0"/>
              </a:rPr>
              <a:t>visit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pPr>
              <a:buNone/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>
                <a:solidFill>
                  <a:srgbClr val="2B91AF"/>
                </a:solidFill>
                <a:latin typeface="Consolas" panose="020B0609020204030204" pitchFamily="49" charset="0"/>
              </a:rPr>
              <a:t>overloaded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>
              <a:buNone/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[](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808080"/>
                </a:solidFill>
                <a:latin typeface="Consolas" panose="020B0609020204030204" pitchFamily="49" charset="0"/>
              </a:rPr>
              <a:t>i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 { std::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en-US" sz="1400" dirty="0">
                <a:solidFill>
                  <a:srgbClr val="E21F1F"/>
                </a:solidFill>
                <a:latin typeface="Consolas" panose="020B0609020204030204" pitchFamily="49" charset="0"/>
              </a:rPr>
              <a:t>"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Int </a:t>
            </a:r>
            <a:r>
              <a:rPr lang="en-US" sz="1400" dirty="0">
                <a:solidFill>
                  <a:srgbClr val="E21F1F"/>
                </a:solidFill>
                <a:latin typeface="Consolas" panose="020B0609020204030204" pitchFamily="49" charset="0"/>
              </a:rPr>
              <a:t>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en-US" sz="1400" dirty="0" err="1">
                <a:solidFill>
                  <a:srgbClr val="808080"/>
                </a:solidFill>
                <a:latin typeface="Consolas" panose="020B0609020204030204" pitchFamily="49" charset="0"/>
              </a:rPr>
              <a:t>i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en-US" sz="1400" dirty="0">
                <a:solidFill>
                  <a:srgbClr val="E21F1F"/>
                </a:solidFill>
                <a:latin typeface="Consolas" panose="020B0609020204030204" pitchFamily="49" charset="0"/>
              </a:rPr>
              <a:t>"</a:t>
            </a:r>
            <a:r>
              <a:rPr lang="en-US" sz="1400" dirty="0">
                <a:solidFill>
                  <a:srgbClr val="B776FB"/>
                </a:solidFill>
                <a:latin typeface="Consolas" panose="020B0609020204030204" pitchFamily="49" charset="0"/>
              </a:rPr>
              <a:t>\n</a:t>
            </a:r>
            <a:r>
              <a:rPr lang="en-US" sz="1400" dirty="0">
                <a:solidFill>
                  <a:srgbClr val="E21F1F"/>
                </a:solidFill>
                <a:latin typeface="Consolas" panose="020B0609020204030204" pitchFamily="49" charset="0"/>
              </a:rPr>
              <a:t>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; },</a:t>
            </a:r>
          </a:p>
          <a:p>
            <a:pPr>
              <a:buNone/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[](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 { std::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en-US" sz="1400" dirty="0">
                <a:solidFill>
                  <a:srgbClr val="E21F1F"/>
                </a:solidFill>
                <a:latin typeface="Consolas" panose="020B0609020204030204" pitchFamily="49" charset="0"/>
              </a:rPr>
              <a:t>"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Double </a:t>
            </a:r>
            <a:r>
              <a:rPr lang="en-US" sz="1400" dirty="0">
                <a:solidFill>
                  <a:srgbClr val="E21F1F"/>
                </a:solidFill>
                <a:latin typeface="Consolas" panose="020B0609020204030204" pitchFamily="49" charset="0"/>
              </a:rPr>
              <a:t>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en-US" sz="1400" dirty="0">
                <a:solidFill>
                  <a:srgbClr val="E21F1F"/>
                </a:solidFill>
                <a:latin typeface="Consolas" panose="020B0609020204030204" pitchFamily="49" charset="0"/>
              </a:rPr>
              <a:t>"</a:t>
            </a:r>
            <a:r>
              <a:rPr lang="en-US" sz="1400" dirty="0">
                <a:solidFill>
                  <a:srgbClr val="B776FB"/>
                </a:solidFill>
                <a:latin typeface="Consolas" panose="020B0609020204030204" pitchFamily="49" charset="0"/>
              </a:rPr>
              <a:t>\n</a:t>
            </a:r>
            <a:r>
              <a:rPr lang="en-US" sz="1400" dirty="0">
                <a:solidFill>
                  <a:srgbClr val="E21F1F"/>
                </a:solidFill>
                <a:latin typeface="Consolas" panose="020B0609020204030204" pitchFamily="49" charset="0"/>
              </a:rPr>
              <a:t>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; },</a:t>
            </a:r>
          </a:p>
          <a:p>
            <a:pPr>
              <a:buNone/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},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x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>
              <a:buNone/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>
              <a:buNone/>
            </a:pP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74531F"/>
                </a:solidFill>
                <a:latin typeface="Consolas" panose="020B0609020204030204" pitchFamily="49" charset="0"/>
              </a:rPr>
              <a:t>main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</a:p>
          <a:p>
            <a:pPr>
              <a:buNone/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74531F"/>
                </a:solidFill>
                <a:latin typeface="Consolas" panose="020B0609020204030204" pitchFamily="49" charset="0"/>
              </a:rPr>
              <a:t>Print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098658"/>
                </a:solidFill>
                <a:latin typeface="Consolas" panose="020B0609020204030204" pitchFamily="49" charset="0"/>
              </a:rPr>
              <a:t>10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</a:rPr>
              <a:t> // Int 10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74531F"/>
                </a:solidFill>
                <a:latin typeface="Consolas" panose="020B0609020204030204" pitchFamily="49" charset="0"/>
              </a:rPr>
              <a:t>Print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098658"/>
                </a:solidFill>
                <a:latin typeface="Consolas" panose="020B0609020204030204" pitchFamily="49" charset="0"/>
              </a:rPr>
              <a:t>10.5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</a:rPr>
              <a:t> // Double 10.5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099427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6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6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F185EE-71CB-C447-4270-0959EE356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Посещение</a:t>
            </a:r>
            <a:r>
              <a:rPr lang="en-US" dirty="0"/>
              <a:t> </a:t>
            </a:r>
            <a:r>
              <a:rPr lang="ru-RU" dirty="0"/>
              <a:t>нескольких </a:t>
            </a:r>
            <a:r>
              <a:rPr lang="en-US" dirty="0"/>
              <a:t>variant-</a:t>
            </a:r>
            <a:r>
              <a:rPr lang="ru-RU" dirty="0" err="1"/>
              <a:t>ов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60D51B-0D3E-1751-B821-B838545C7E77}"/>
              </a:ext>
            </a:extLst>
          </p:cNvPr>
          <p:cNvSpPr txBox="1"/>
          <p:nvPr/>
        </p:nvSpPr>
        <p:spPr>
          <a:xfrm>
            <a:off x="838200" y="1916832"/>
            <a:ext cx="8302387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std::</a:t>
            </a:r>
            <a:r>
              <a:rPr lang="en-US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visit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overloaded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[](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-&gt; 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},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},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>
              <a:buNone/>
            </a:pP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12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Int 42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12.5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 Double 22.5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601135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4E972A-80C6-BF62-F460-0DBEF59BC46A}"/>
              </a:ext>
            </a:extLst>
          </p:cNvPr>
          <p:cNvSpPr txBox="1"/>
          <p:nvPr/>
        </p:nvSpPr>
        <p:spPr>
          <a:xfrm>
            <a:off x="18335" y="-15041"/>
            <a:ext cx="12173665" cy="67864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500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SpaceShip</a:t>
            </a:r>
            <a:r>
              <a:rPr lang="en-US" sz="15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 };</a:t>
            </a:r>
          </a:p>
          <a:p>
            <a:pPr>
              <a:buNone/>
            </a:pPr>
            <a:r>
              <a:rPr lang="en-US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5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Missile 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 };</a:t>
            </a:r>
          </a:p>
          <a:p>
            <a:pPr>
              <a:buNone/>
            </a:pPr>
            <a:r>
              <a:rPr lang="en-US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5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Asteroid 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 };</a:t>
            </a:r>
          </a:p>
          <a:p>
            <a:pPr>
              <a:buNone/>
            </a:pPr>
            <a:endParaRPr lang="en-US" sz="15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using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500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GameObject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std::</a:t>
            </a:r>
            <a:r>
              <a:rPr lang="en-US" sz="15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variant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500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SpaceShip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5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Missile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5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Asteroid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&gt;;</a:t>
            </a:r>
          </a:p>
          <a:p>
            <a:endParaRPr lang="en-US" sz="15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namespace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detail {</a:t>
            </a:r>
          </a:p>
          <a:p>
            <a:pPr>
              <a:buNone/>
            </a:pPr>
            <a:r>
              <a:rPr lang="en-US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5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Collider 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>
              <a:buNone/>
            </a:pP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operator()(</a:t>
            </a:r>
            <a:r>
              <a:rPr lang="en-US" sz="1500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SpaceShip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&amp; </a:t>
            </a:r>
            <a:r>
              <a:rPr lang="en-US" sz="15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obj1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500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SpaceShip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&amp; </a:t>
            </a:r>
            <a:r>
              <a:rPr lang="en-US" sz="15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obj2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 std::</a:t>
            </a:r>
            <a:r>
              <a:rPr lang="en-US" sz="15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&lt;&lt; </a:t>
            </a:r>
            <a:r>
              <a:rPr lang="en-US" sz="1500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5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SpaceShip</a:t>
            </a:r>
            <a:r>
              <a:rPr lang="en-US" sz="15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vs </a:t>
            </a:r>
            <a:r>
              <a:rPr lang="en-US" sz="15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SpaceShip</a:t>
            </a:r>
            <a:r>
              <a:rPr lang="en-US" sz="1500" b="0" dirty="0">
                <a:solidFill>
                  <a:srgbClr val="B776FB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sz="1500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}</a:t>
            </a:r>
          </a:p>
          <a:p>
            <a:pPr>
              <a:buNone/>
            </a:pP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operator()(</a:t>
            </a:r>
            <a:r>
              <a:rPr lang="en-US" sz="1500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SpaceShip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&amp; </a:t>
            </a:r>
            <a:r>
              <a:rPr lang="en-US" sz="15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obj1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500" dirty="0">
                <a:solidFill>
                  <a:srgbClr val="2B91AF"/>
                </a:solidFill>
                <a:latin typeface="Consolas" panose="020B0609020204030204" pitchFamily="49" charset="0"/>
              </a:rPr>
              <a:t>Missile 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&amp; </a:t>
            </a:r>
            <a:r>
              <a:rPr lang="en-US" sz="15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obj2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 std::</a:t>
            </a:r>
            <a:r>
              <a:rPr lang="en-US" sz="15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&lt;&lt; </a:t>
            </a:r>
            <a:r>
              <a:rPr lang="en-US" sz="1500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5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SpaceShip</a:t>
            </a:r>
            <a:r>
              <a:rPr lang="en-US" sz="15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vs Missile</a:t>
            </a:r>
            <a:r>
              <a:rPr lang="en-US" sz="1500" b="0" dirty="0">
                <a:solidFill>
                  <a:srgbClr val="B776FB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sz="1500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}</a:t>
            </a:r>
          </a:p>
          <a:p>
            <a:pPr>
              <a:buNone/>
            </a:pP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operator()(</a:t>
            </a:r>
            <a:r>
              <a:rPr lang="en-US" sz="1500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SpaceShip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&amp; </a:t>
            </a:r>
            <a:r>
              <a:rPr lang="en-US" sz="15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obj1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5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Asteroid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&amp; </a:t>
            </a:r>
            <a:r>
              <a:rPr lang="en-US" sz="15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obj2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 std::</a:t>
            </a:r>
            <a:r>
              <a:rPr lang="en-US" sz="15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&lt;&lt; </a:t>
            </a:r>
            <a:r>
              <a:rPr lang="en-US" sz="1500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5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SpaceShip</a:t>
            </a:r>
            <a:r>
              <a:rPr lang="en-US" sz="15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vs Asteroid</a:t>
            </a:r>
            <a:r>
              <a:rPr lang="en-US" sz="1500" b="0" dirty="0">
                <a:solidFill>
                  <a:srgbClr val="B776FB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sz="1500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}</a:t>
            </a:r>
          </a:p>
          <a:p>
            <a:pPr>
              <a:buNone/>
            </a:pP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operator()(</a:t>
            </a:r>
            <a:r>
              <a:rPr lang="en-US" sz="1500" dirty="0">
                <a:solidFill>
                  <a:srgbClr val="2B91AF"/>
                </a:solidFill>
                <a:latin typeface="Consolas" panose="020B0609020204030204" pitchFamily="49" charset="0"/>
              </a:rPr>
              <a:t>Missile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&amp; </a:t>
            </a:r>
            <a:r>
              <a:rPr lang="en-US" sz="15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obj1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500" dirty="0">
                <a:solidFill>
                  <a:srgbClr val="2B91AF"/>
                </a:solidFill>
                <a:latin typeface="Consolas" panose="020B0609020204030204" pitchFamily="49" charset="0"/>
              </a:rPr>
              <a:t>Missile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&amp; </a:t>
            </a:r>
            <a:r>
              <a:rPr lang="en-US" sz="15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obj2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 std::</a:t>
            </a:r>
            <a:r>
              <a:rPr lang="en-US" sz="15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&lt;&lt; </a:t>
            </a:r>
            <a:r>
              <a:rPr lang="en-US" sz="1500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500" dirty="0">
                <a:solidFill>
                  <a:srgbClr val="A31515"/>
                </a:solidFill>
                <a:latin typeface="Consolas" panose="020B0609020204030204" pitchFamily="49" charset="0"/>
              </a:rPr>
              <a:t>Missile vs Missile</a:t>
            </a:r>
            <a:r>
              <a:rPr lang="en-US" sz="1500" b="0" dirty="0">
                <a:solidFill>
                  <a:srgbClr val="B776FB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sz="1500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}</a:t>
            </a:r>
          </a:p>
          <a:p>
            <a:pPr>
              <a:buNone/>
            </a:pP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operator()(</a:t>
            </a:r>
            <a:r>
              <a:rPr lang="en-US" sz="1500" dirty="0">
                <a:solidFill>
                  <a:srgbClr val="2B91AF"/>
                </a:solidFill>
                <a:latin typeface="Consolas" panose="020B0609020204030204" pitchFamily="49" charset="0"/>
              </a:rPr>
              <a:t>Missile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&amp; </a:t>
            </a:r>
            <a:r>
              <a:rPr lang="en-US" sz="15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obj1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5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Asteroid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&amp; </a:t>
            </a:r>
            <a:r>
              <a:rPr lang="en-US" sz="15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obj2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 std::</a:t>
            </a:r>
            <a:r>
              <a:rPr lang="en-US" sz="15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&lt;&lt; </a:t>
            </a:r>
            <a:r>
              <a:rPr lang="en-US" sz="1500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500" dirty="0">
                <a:solidFill>
                  <a:srgbClr val="A31515"/>
                </a:solidFill>
                <a:latin typeface="Consolas" panose="020B0609020204030204" pitchFamily="49" charset="0"/>
              </a:rPr>
              <a:t>Missile </a:t>
            </a:r>
            <a:r>
              <a:rPr lang="en-US" sz="15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vs Asteroid</a:t>
            </a:r>
            <a:r>
              <a:rPr lang="en-US" sz="1500" b="0" dirty="0">
                <a:solidFill>
                  <a:srgbClr val="B776FB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sz="1500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}</a:t>
            </a:r>
          </a:p>
          <a:p>
            <a:pPr>
              <a:buNone/>
            </a:pP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operator()(</a:t>
            </a:r>
            <a:r>
              <a:rPr lang="en-US" sz="15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Asteroid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&amp; </a:t>
            </a:r>
            <a:r>
              <a:rPr lang="en-US" sz="15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obj1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5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Asteroid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&amp; </a:t>
            </a:r>
            <a:r>
              <a:rPr lang="en-US" sz="15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obj2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 std::</a:t>
            </a:r>
            <a:r>
              <a:rPr lang="en-US" sz="15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&lt;&lt; </a:t>
            </a:r>
            <a:r>
              <a:rPr lang="en-US" sz="1500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5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Asteroid vs Asteroid</a:t>
            </a:r>
            <a:r>
              <a:rPr lang="en-US" sz="1500" b="0" dirty="0">
                <a:solidFill>
                  <a:srgbClr val="B776FB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sz="1500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}</a:t>
            </a:r>
          </a:p>
          <a:p>
            <a:pPr>
              <a:buNone/>
            </a:pP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operator()(</a:t>
            </a:r>
            <a:r>
              <a:rPr lang="en-US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&amp; </a:t>
            </a:r>
            <a:r>
              <a:rPr lang="en-US" sz="15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obj1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&amp; </a:t>
            </a:r>
            <a:r>
              <a:rPr lang="en-US" sz="15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obj2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 (*</a:t>
            </a:r>
            <a:r>
              <a:rPr lang="en-US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)(</a:t>
            </a:r>
            <a:r>
              <a:rPr lang="en-US" sz="15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obj2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5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obj1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}</a:t>
            </a:r>
          </a:p>
          <a:p>
            <a:pPr>
              <a:buNone/>
            </a:pP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pPr>
              <a:buNone/>
            </a:pP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15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 namespace detail</a:t>
            </a:r>
            <a:endParaRPr lang="en-US" sz="15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endParaRPr lang="en-US" sz="15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500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Collide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500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GameObject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&amp; </a:t>
            </a:r>
            <a:r>
              <a:rPr lang="en-US" sz="15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obj1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500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GameObject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&amp; </a:t>
            </a:r>
            <a:r>
              <a:rPr lang="en-US" sz="15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obj2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>
              <a:buNone/>
            </a:pP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detail::</a:t>
            </a:r>
            <a:r>
              <a:rPr lang="en-US" sz="15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Collider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500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collider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std::</a:t>
            </a:r>
            <a:r>
              <a:rPr lang="en-US" sz="1500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visit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500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collider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5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obj1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5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obj2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>
              <a:buNone/>
            </a:pPr>
            <a:endParaRPr lang="en-US" sz="15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500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pPr>
              <a:buNone/>
            </a:pP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500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GameObject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500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obj1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500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SpaceShip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{};</a:t>
            </a:r>
          </a:p>
          <a:p>
            <a:pPr>
              <a:buNone/>
            </a:pP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500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GameObject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500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obj2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5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Missile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{};</a:t>
            </a:r>
          </a:p>
          <a:p>
            <a:pPr>
              <a:buNone/>
            </a:pP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500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Collide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500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obj1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500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obj2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r>
              <a:rPr lang="en-US" sz="15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 </a:t>
            </a:r>
            <a:r>
              <a:rPr lang="en-US" sz="15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SpaceShip</a:t>
            </a:r>
            <a:r>
              <a:rPr lang="en-US" sz="15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vs Missile</a:t>
            </a:r>
            <a:endParaRPr lang="en-US" sz="15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500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Collide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500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obj2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500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obj1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r>
              <a:rPr lang="en-US" sz="15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 </a:t>
            </a:r>
            <a:r>
              <a:rPr lang="en-US" sz="15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SpaceShip</a:t>
            </a:r>
            <a:r>
              <a:rPr lang="en-US" sz="15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vs Missile</a:t>
            </a:r>
            <a:endParaRPr lang="en-US" sz="15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17014988-AEAB-C011-3A37-09AB54D4B7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53265"/>
              </p:ext>
            </p:extLst>
          </p:nvPr>
        </p:nvGraphicFramePr>
        <p:xfrm>
          <a:off x="6107119" y="4437112"/>
          <a:ext cx="5965545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17677">
                  <a:extLst>
                    <a:ext uri="{9D8B030D-6E8A-4147-A177-3AD203B41FA5}">
                      <a16:colId xmlns:a16="http://schemas.microsoft.com/office/drawing/2014/main" val="2085843364"/>
                    </a:ext>
                  </a:extLst>
                </a:gridCol>
                <a:gridCol w="1557802">
                  <a:extLst>
                    <a:ext uri="{9D8B030D-6E8A-4147-A177-3AD203B41FA5}">
                      <a16:colId xmlns:a16="http://schemas.microsoft.com/office/drawing/2014/main" val="1155350920"/>
                    </a:ext>
                  </a:extLst>
                </a:gridCol>
                <a:gridCol w="1298680">
                  <a:extLst>
                    <a:ext uri="{9D8B030D-6E8A-4147-A177-3AD203B41FA5}">
                      <a16:colId xmlns:a16="http://schemas.microsoft.com/office/drawing/2014/main" val="3505553596"/>
                    </a:ext>
                  </a:extLst>
                </a:gridCol>
                <a:gridCol w="1491386">
                  <a:extLst>
                    <a:ext uri="{9D8B030D-6E8A-4147-A177-3AD203B41FA5}">
                      <a16:colId xmlns:a16="http://schemas.microsoft.com/office/drawing/2014/main" val="974021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err="1"/>
                        <a:t>SpaceShip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Missile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Asteroid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50790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err="1"/>
                        <a:t>SpaceShip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🛸+🛸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🛸+🚀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🛸+☄️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97571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Missile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🛸+🚀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🚀+🚀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🚀+☄️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86523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Asteroid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🛸+☄️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🚀+☄️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☄️+☄️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00209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14808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6" end="2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26" end="2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7" end="2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>
                                            <p:txEl>
                                              <p:pRg st="27" end="2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8" end="2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">
                                            <p:txEl>
                                              <p:pRg st="28" end="2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4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4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F0786-CA79-4588-8D41-5C45AAA8B9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Достоинства </a:t>
            </a:r>
            <a:r>
              <a:rPr lang="en-US" dirty="0"/>
              <a:t>std::variant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74FA04-196A-40AE-9D4E-F7C13A4718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ru-RU" dirty="0"/>
              <a:t>Не использует динамического выделения памяти</a:t>
            </a:r>
          </a:p>
          <a:p>
            <a:pPr lvl="1"/>
            <a:r>
              <a:rPr lang="ru-RU" dirty="0"/>
              <a:t>Объекты создаются на стеке, не используют </a:t>
            </a:r>
            <a:r>
              <a:rPr lang="en-US" dirty="0"/>
              <a:t>new/delete</a:t>
            </a:r>
            <a:endParaRPr lang="ru-RU" dirty="0"/>
          </a:p>
          <a:p>
            <a:r>
              <a:rPr lang="ru-RU" dirty="0"/>
              <a:t>Легкость добавления новых операций, зависящих от типа объекта</a:t>
            </a:r>
            <a:endParaRPr lang="en-US" dirty="0"/>
          </a:p>
          <a:p>
            <a:pPr lvl="1"/>
            <a:r>
              <a:rPr lang="ru-RU" dirty="0"/>
              <a:t>Создаётся новый </a:t>
            </a:r>
            <a:r>
              <a:rPr lang="en-US" dirty="0"/>
              <a:t>visitor</a:t>
            </a:r>
            <a:endParaRPr lang="ru-RU" dirty="0"/>
          </a:p>
          <a:p>
            <a:r>
              <a:rPr lang="ru-RU" dirty="0"/>
              <a:t>Нет базового класса</a:t>
            </a:r>
          </a:p>
          <a:p>
            <a:pPr lvl="1"/>
            <a:r>
              <a:rPr lang="ru-RU" dirty="0"/>
              <a:t>Может работать с несвязанными типами (например, </a:t>
            </a:r>
            <a:r>
              <a:rPr lang="en-US" dirty="0"/>
              <a:t>string </a:t>
            </a:r>
            <a:r>
              <a:rPr lang="ru-RU" dirty="0"/>
              <a:t>и </a:t>
            </a:r>
            <a:r>
              <a:rPr lang="en-US" dirty="0"/>
              <a:t>Point)</a:t>
            </a:r>
            <a:endParaRPr lang="ru-RU" dirty="0"/>
          </a:p>
          <a:p>
            <a:r>
              <a:rPr lang="ru-RU" dirty="0"/>
              <a:t>Можно использовать примитивные типы данных</a:t>
            </a:r>
            <a:endParaRPr lang="en-US" dirty="0"/>
          </a:p>
          <a:p>
            <a:endParaRPr lang="ru-RU" dirty="0"/>
          </a:p>
          <a:p>
            <a:r>
              <a:rPr lang="ru-RU" dirty="0"/>
              <a:t>При небольшом количестве типов</a:t>
            </a:r>
            <a:r>
              <a:rPr lang="en-US" dirty="0"/>
              <a:t> visit</a:t>
            </a:r>
            <a:r>
              <a:rPr lang="ru-RU" dirty="0"/>
              <a:t> может работать быстрее виртуальных методов</a:t>
            </a:r>
          </a:p>
        </p:txBody>
      </p:sp>
    </p:spTree>
    <p:extLst>
      <p:ext uri="{BB962C8B-B14F-4D97-AF65-F5344CB8AC3E}">
        <p14:creationId xmlns:p14="http://schemas.microsoft.com/office/powerpoint/2010/main" val="1931369876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4495939-4D27-A4CC-B968-5C7ACDFF8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Сравнение производительности</a:t>
            </a:r>
            <a:r>
              <a:rPr lang="en-US" dirty="0"/>
              <a:t> create/invoke/destroy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DDA26C-C638-1AC4-BDDC-B117C86522B7}"/>
              </a:ext>
            </a:extLst>
          </p:cNvPr>
          <p:cNvSpPr txBox="1"/>
          <p:nvPr/>
        </p:nvSpPr>
        <p:spPr>
          <a:xfrm>
            <a:off x="6816080" y="2207776"/>
            <a:ext cx="453772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push 50’000’000 shapes into vector</a:t>
            </a:r>
          </a:p>
          <a:p>
            <a:r>
              <a:rPr lang="en-US" dirty="0"/>
              <a:t>calc total area</a:t>
            </a:r>
          </a:p>
          <a:p>
            <a:r>
              <a:rPr lang="en-US" dirty="0"/>
              <a:t>Destroy 50’000’000 shapes</a:t>
            </a:r>
          </a:p>
          <a:p>
            <a:endParaRPr lang="en-US" dirty="0"/>
          </a:p>
          <a:p>
            <a:r>
              <a:rPr lang="en-US" dirty="0"/>
              <a:t>Inheritance:</a:t>
            </a:r>
          </a:p>
          <a:p>
            <a:r>
              <a:rPr lang="en-US" dirty="0"/>
              <a:t>Fill time: 2.68759s</a:t>
            </a:r>
          </a:p>
          <a:p>
            <a:r>
              <a:rPr lang="en-US" dirty="0"/>
              <a:t>Calc time: 0.2475s</a:t>
            </a:r>
          </a:p>
          <a:p>
            <a:r>
              <a:rPr lang="en-US" dirty="0"/>
              <a:t>Destroy time: 1.39166s</a:t>
            </a:r>
          </a:p>
          <a:p>
            <a:r>
              <a:rPr lang="en-US" dirty="0"/>
              <a:t>---</a:t>
            </a:r>
          </a:p>
          <a:p>
            <a:r>
              <a:rPr lang="en-US" dirty="0"/>
              <a:t>Variant:</a:t>
            </a:r>
          </a:p>
          <a:p>
            <a:r>
              <a:rPr lang="en-US" dirty="0"/>
              <a:t>Fill time: 0.475305s (4.8x)</a:t>
            </a:r>
          </a:p>
          <a:p>
            <a:r>
              <a:rPr lang="en-US" dirty="0"/>
              <a:t>Calc time: 0.0808735s (3,1x)</a:t>
            </a:r>
          </a:p>
          <a:p>
            <a:r>
              <a:rPr lang="en-US" dirty="0"/>
              <a:t>Destroy time: 0.119107s (11,6x)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17DFAF-4859-E1A4-E625-FC6EC4EB84E0}"/>
              </a:ext>
            </a:extLst>
          </p:cNvPr>
          <p:cNvSpPr txBox="1"/>
          <p:nvPr/>
        </p:nvSpPr>
        <p:spPr>
          <a:xfrm>
            <a:off x="838199" y="2060847"/>
            <a:ext cx="4969769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Shape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>
              <a:buNone/>
            </a:pP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public: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virtual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~Shape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=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virtual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GetArea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};</a:t>
            </a:r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Rectangle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Shape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 … };</a:t>
            </a:r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Circle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Shape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 … };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8255F2-817B-E1AE-88A8-B2EFF5EC7F64}"/>
              </a:ext>
            </a:extLst>
          </p:cNvPr>
          <p:cNvSpPr txBox="1"/>
          <p:nvPr/>
        </p:nvSpPr>
        <p:spPr>
          <a:xfrm>
            <a:off x="838199" y="4828094"/>
            <a:ext cx="525780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Circle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 … };</a:t>
            </a:r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Rectangle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 … };</a:t>
            </a:r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using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std::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variant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Circle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Rectangle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&gt;;</a:t>
            </a:r>
          </a:p>
        </p:txBody>
      </p:sp>
    </p:spTree>
    <p:extLst>
      <p:ext uri="{BB962C8B-B14F-4D97-AF65-F5344CB8AC3E}">
        <p14:creationId xmlns:p14="http://schemas.microsoft.com/office/powerpoint/2010/main" val="34110899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5B3E7465-03F5-4E59-AEA0-E6B0FCD2F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Публичное наследование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967FBFF1-4AFC-4DE1-87C9-027F2BC67A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Выражает отношение «Является» («</a:t>
            </a:r>
            <a:r>
              <a:rPr lang="en-US" dirty="0"/>
              <a:t>is a</a:t>
            </a:r>
            <a:r>
              <a:rPr lang="ru-RU" dirty="0"/>
              <a:t>»</a:t>
            </a:r>
            <a:r>
              <a:rPr lang="en-US" dirty="0"/>
              <a:t>)</a:t>
            </a:r>
            <a:endParaRPr lang="ru-RU" dirty="0"/>
          </a:p>
          <a:p>
            <a:pPr lvl="1"/>
            <a:r>
              <a:rPr lang="ru-RU" dirty="0"/>
              <a:t>Дочерний класс является частным случаем родительского</a:t>
            </a:r>
          </a:p>
          <a:p>
            <a:pPr lvl="1"/>
            <a:r>
              <a:rPr lang="ru-RU" dirty="0"/>
              <a:t>Кнопка </a:t>
            </a:r>
            <a:r>
              <a:rPr lang="ru-RU" b="1" dirty="0"/>
              <a:t>является</a:t>
            </a:r>
            <a:r>
              <a:rPr lang="en-US" dirty="0"/>
              <a:t> </a:t>
            </a:r>
            <a:r>
              <a:rPr lang="ru-RU" dirty="0"/>
              <a:t>элементом управления</a:t>
            </a:r>
          </a:p>
          <a:p>
            <a:pPr lvl="1"/>
            <a:r>
              <a:rPr lang="en-US" dirty="0" err="1"/>
              <a:t>ifstream</a:t>
            </a:r>
            <a:r>
              <a:rPr lang="en-US" dirty="0"/>
              <a:t> </a:t>
            </a:r>
            <a:r>
              <a:rPr lang="ru-RU" dirty="0"/>
              <a:t>и </a:t>
            </a:r>
            <a:r>
              <a:rPr lang="en-US" dirty="0" err="1"/>
              <a:t>istringstream</a:t>
            </a:r>
            <a:r>
              <a:rPr lang="en-US" dirty="0"/>
              <a:t> </a:t>
            </a:r>
            <a:r>
              <a:rPr lang="ru-RU" b="1" dirty="0"/>
              <a:t>являются</a:t>
            </a:r>
            <a:r>
              <a:rPr lang="ru-RU" dirty="0"/>
              <a:t> частными случаями </a:t>
            </a:r>
            <a:r>
              <a:rPr lang="en-US" dirty="0" err="1"/>
              <a:t>istream</a:t>
            </a:r>
            <a:endParaRPr lang="en-US" dirty="0"/>
          </a:p>
          <a:p>
            <a:r>
              <a:rPr lang="ru-RU" dirty="0"/>
              <a:t>Это позволяет использовать экземпляры наследников везде, где ожидается ссылка или указатель на родительский класс</a:t>
            </a:r>
          </a:p>
        </p:txBody>
      </p:sp>
    </p:spTree>
    <p:extLst>
      <p:ext uri="{BB962C8B-B14F-4D97-AF65-F5344CB8AC3E}">
        <p14:creationId xmlns:p14="http://schemas.microsoft.com/office/powerpoint/2010/main" val="2965122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80912-853A-4646-8EBF-F1F6B88038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Недостатки </a:t>
            </a:r>
            <a:r>
              <a:rPr lang="en-US" dirty="0"/>
              <a:t>std::variant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DE2DCD-27C7-4306-947E-EC7FC346EE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ru-RU" dirty="0"/>
              <a:t>Все типы внутри </a:t>
            </a:r>
            <a:r>
              <a:rPr lang="en-US" dirty="0"/>
              <a:t>variant </a:t>
            </a:r>
            <a:r>
              <a:rPr lang="ru-RU" dirty="0"/>
              <a:t>должны быть известны на этапе компиляции</a:t>
            </a:r>
            <a:endParaRPr lang="en-US" dirty="0"/>
          </a:p>
          <a:p>
            <a:pPr lvl="1"/>
            <a:r>
              <a:rPr lang="ru-RU" dirty="0"/>
              <a:t>В программах, поддерживающих плагины, не получится добавить новый тип</a:t>
            </a:r>
            <a:endParaRPr lang="en-US" dirty="0"/>
          </a:p>
          <a:p>
            <a:r>
              <a:rPr lang="ru-RU" dirty="0"/>
              <a:t>Сложно добавлять новые типы</a:t>
            </a:r>
            <a:endParaRPr lang="en-US" dirty="0"/>
          </a:p>
          <a:p>
            <a:pPr lvl="1"/>
            <a:r>
              <a:rPr lang="ru-RU" dirty="0"/>
              <a:t>Требуется модифицировать всех посетителей</a:t>
            </a:r>
            <a:endParaRPr lang="en-US" dirty="0"/>
          </a:p>
          <a:p>
            <a:r>
              <a:rPr lang="ru-RU" dirty="0"/>
              <a:t>Возможно неэффективное использование памяти</a:t>
            </a:r>
            <a:endParaRPr lang="en-US" dirty="0"/>
          </a:p>
          <a:p>
            <a:pPr lvl="1"/>
            <a:r>
              <a:rPr lang="ru-RU" dirty="0" err="1"/>
              <a:t>std</a:t>
            </a:r>
            <a:r>
              <a:rPr lang="ru-RU" dirty="0"/>
              <a:t>::</a:t>
            </a:r>
            <a:r>
              <a:rPr lang="ru-RU" dirty="0" err="1"/>
              <a:t>variant</a:t>
            </a:r>
            <a:r>
              <a:rPr lang="ru-RU" dirty="0"/>
              <a:t> резервирует место под самый большой тип</a:t>
            </a:r>
            <a:endParaRPr lang="en-US" dirty="0"/>
          </a:p>
          <a:p>
            <a:r>
              <a:rPr lang="ru-RU" dirty="0"/>
              <a:t>Для каждой новой операции нужен отдельный посетитель</a:t>
            </a:r>
            <a:endParaRPr lang="en-US" dirty="0"/>
          </a:p>
          <a:p>
            <a:pPr lvl="1"/>
            <a:r>
              <a:rPr lang="ru-RU" dirty="0"/>
              <a:t>Без должного контроля они могут быть разбросаны по разным файлам</a:t>
            </a:r>
            <a:endParaRPr lang="en-US" dirty="0"/>
          </a:p>
          <a:p>
            <a:r>
              <a:rPr lang="ru-RU" dirty="0"/>
              <a:t>Передача аргументов — громоздка</a:t>
            </a:r>
            <a:endParaRPr lang="en-US" dirty="0"/>
          </a:p>
          <a:p>
            <a:pPr lvl="1"/>
            <a:r>
              <a:rPr lang="ru-RU" dirty="0"/>
              <a:t>Параметры операции хранятся в полях посетителя</a:t>
            </a:r>
            <a:endParaRPr lang="en-US" dirty="0"/>
          </a:p>
          <a:p>
            <a:r>
              <a:rPr lang="ru-RU" dirty="0"/>
              <a:t>Может проигрывать виртуальным методам по производительности</a:t>
            </a:r>
            <a:endParaRPr lang="en-US" dirty="0"/>
          </a:p>
          <a:p>
            <a:pPr lvl="1"/>
            <a:r>
              <a:rPr lang="ru-RU" dirty="0"/>
              <a:t>При большом числе типов вызов </a:t>
            </a:r>
            <a:r>
              <a:rPr lang="ru-RU" dirty="0" err="1"/>
              <a:t>std</a:t>
            </a:r>
            <a:r>
              <a:rPr lang="ru-RU" dirty="0"/>
              <a:t>::</a:t>
            </a:r>
            <a:r>
              <a:rPr lang="ru-RU" dirty="0" err="1"/>
              <a:t>visit</a:t>
            </a:r>
            <a:r>
              <a:rPr lang="ru-RU" dirty="0"/>
              <a:t> может стать узким местом</a:t>
            </a:r>
          </a:p>
        </p:txBody>
      </p:sp>
    </p:spTree>
    <p:extLst>
      <p:ext uri="{BB962C8B-B14F-4D97-AF65-F5344CB8AC3E}">
        <p14:creationId xmlns:p14="http://schemas.microsoft.com/office/powerpoint/2010/main" val="2588720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9D97EA4-9872-4B2B-82CB-D8E91D24B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Вопросы</a:t>
            </a:r>
            <a:r>
              <a:rPr lang="en-US" dirty="0"/>
              <a:t>?</a:t>
            </a:r>
            <a:endParaRPr lang="ru-R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D4729D3-F7C1-48D0-A532-92A8767D20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613868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A5970364-E587-463B-813A-9A59E6789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Приведение типа вверх по иерархии классов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FD49DA-15D3-49E4-9369-4E9741F2DD08}"/>
              </a:ext>
            </a:extLst>
          </p:cNvPr>
          <p:cNvSpPr txBox="1"/>
          <p:nvPr/>
        </p:nvSpPr>
        <p:spPr>
          <a:xfrm>
            <a:off x="838200" y="1988841"/>
            <a:ext cx="9866312" cy="47705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r>
              <a:rPr lang="ru-RU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Person(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string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&amp;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name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age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: name_(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name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, age_(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age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}</a:t>
            </a:r>
            <a:endParaRPr lang="ru-RU" sz="1600" dirty="0">
              <a:solidFill>
                <a:srgbClr val="000000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>
              <a:spcAft>
                <a:spcPts val="0"/>
              </a:spcAft>
            </a:pP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GetAge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{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return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age_; }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string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&amp;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GetName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{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return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name_; }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Dance()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cout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name_ 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 is </a:t>
            </a:r>
            <a:r>
              <a:rPr lang="en-US" sz="1600" dirty="0" err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dancing"s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endl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}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private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string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name_;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age_;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432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8E82409-F746-4109-BB49-ED4012184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Приведение типа вверх по иерархии классов – продолжение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EC4D25-DFCA-455E-9B7B-74040A3171F4}"/>
              </a:ext>
            </a:extLst>
          </p:cNvPr>
          <p:cNvSpPr txBox="1"/>
          <p:nvPr/>
        </p:nvSpPr>
        <p:spPr>
          <a:xfrm>
            <a:off x="838200" y="1878472"/>
            <a:ext cx="10515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enum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WorkerSpeciality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{</a:t>
            </a:r>
            <a:endParaRPr lang="ru-RU" sz="1600" dirty="0">
              <a:solidFill>
                <a:srgbClr val="000000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2F4F4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BLACKSMITH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2F4F4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CARPENTER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2F4F4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WOOD_CHOPPER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2F4F4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ENGINEER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F4F4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PLUMBER</a:t>
            </a:r>
            <a:endParaRPr lang="ru-RU" sz="1600" dirty="0">
              <a:solidFill>
                <a:srgbClr val="000000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Worker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: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 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Worker(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string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&amp;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name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age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600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WorkerSpeciality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speciality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: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name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age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,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m_speciality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speciality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}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Work()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cout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GetName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 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 is </a:t>
            </a:r>
            <a:r>
              <a:rPr lang="en-US" sz="1600" dirty="0" err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working"s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endl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private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ru-RU" sz="1600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WorkerSpeciality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m_</a:t>
            </a:r>
            <a:r>
              <a:rPr lang="ru-RU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speciality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7033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588A205-F1FF-4C10-A47B-3A590A5B6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4000" dirty="0"/>
              <a:t>Работа с наследниками через ссылку или указатель на базовый класс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8A32E7-4395-4DC5-985E-6F0B6EC1D249}"/>
              </a:ext>
            </a:extLst>
          </p:cNvPr>
          <p:cNvSpPr txBox="1"/>
          <p:nvPr/>
        </p:nvSpPr>
        <p:spPr>
          <a:xfrm>
            <a:off x="838200" y="1988841"/>
            <a:ext cx="9829800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VisitNightClub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&amp;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if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(</a:t>
            </a:r>
            <a:r>
              <a:rPr lang="en-US" sz="1600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.GetAge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 &gt;= 18)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.Dance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else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cout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.GetName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 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 is too young to visit night </a:t>
            </a:r>
            <a:r>
              <a:rPr lang="en-US" sz="1600" dirty="0" err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clubs"s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endl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</a:p>
          <a:p>
            <a:pPr>
              <a:spcAft>
                <a:spcPts val="0"/>
              </a:spcAft>
            </a:pP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main()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boy(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"Harry </a:t>
            </a:r>
            <a:r>
              <a:rPr lang="en-US" sz="1600" dirty="0" err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Potter"s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11);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VisitNightClub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(boy);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Worker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worker(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</a:t>
            </a:r>
            <a:r>
              <a:rPr lang="en-US" sz="1600" dirty="0" err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Mario"s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40, </a:t>
            </a:r>
            <a:r>
              <a:rPr lang="en-US" sz="1600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WorkerSpeciality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::</a:t>
            </a:r>
            <a:r>
              <a:rPr lang="en-US" sz="1600" dirty="0">
                <a:solidFill>
                  <a:srgbClr val="2F4F4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PLUMBER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ru-RU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VisitNightClub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ru-RU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worker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C77634-CBCA-4959-8792-5E21CF086B57}"/>
              </a:ext>
            </a:extLst>
          </p:cNvPr>
          <p:cNvSpPr txBox="1"/>
          <p:nvPr/>
        </p:nvSpPr>
        <p:spPr>
          <a:xfrm>
            <a:off x="4223792" y="6213179"/>
            <a:ext cx="644420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Harry Potter is too young to visit night clubs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Mario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ru-RU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is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ru-RU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dancing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71F123-9D0B-AEEF-0D01-1B548AAA52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4312" y="1397442"/>
            <a:ext cx="2855639" cy="16062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4B8E1E6-307A-5DA9-0D5F-86AB8EA404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48328" y="3863421"/>
            <a:ext cx="2855639" cy="1606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049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18F0241-31BA-494D-36DD-45569B1E7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Программист и рабочий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D7D635-BE37-C61C-A5A6-EBFCC0DF37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Рассмотрим две сущности — </a:t>
            </a:r>
            <a:r>
              <a:rPr lang="ru-RU" b="1" dirty="0"/>
              <a:t>программиста</a:t>
            </a:r>
            <a:r>
              <a:rPr lang="ru-RU" dirty="0"/>
              <a:t> и </a:t>
            </a:r>
            <a:r>
              <a:rPr lang="ru-RU" b="1" dirty="0"/>
              <a:t>рабочего</a:t>
            </a:r>
            <a:r>
              <a:rPr lang="ru-RU" dirty="0"/>
              <a:t>, представленные следующими классами</a:t>
            </a:r>
          </a:p>
          <a:p>
            <a:pPr lvl="1"/>
            <a:r>
              <a:rPr lang="ru-RU" dirty="0" err="1"/>
              <a:t>Programmer</a:t>
            </a:r>
            <a:r>
              <a:rPr lang="ru-RU" dirty="0"/>
              <a:t> — умеет программировать на разных языках;</a:t>
            </a:r>
          </a:p>
          <a:p>
            <a:pPr lvl="1"/>
            <a:r>
              <a:rPr lang="ru-RU" dirty="0" err="1"/>
              <a:t>Worker</a:t>
            </a:r>
            <a:r>
              <a:rPr lang="ru-RU" dirty="0"/>
              <a:t> — владеет одной или несколькими профессиями.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25016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CB4DBE5-956B-4B47-9DA7-4B962A4F3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Приведение ссылок и указателей вверх по иерархии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F17345-EF97-4925-8941-6A2681F0F3D1}"/>
              </a:ext>
            </a:extLst>
          </p:cNvPr>
          <p:cNvSpPr txBox="1"/>
          <p:nvPr/>
        </p:nvSpPr>
        <p:spPr>
          <a:xfrm>
            <a:off x="767408" y="2348880"/>
            <a:ext cx="1051560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main()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2B91A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boy(</a:t>
            </a:r>
            <a:r>
              <a:rPr lang="en-US" dirty="0">
                <a:solidFill>
                  <a:srgbClr val="A31515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"Harry </a:t>
            </a:r>
            <a:r>
              <a:rPr lang="en-US" dirty="0" err="1">
                <a:solidFill>
                  <a:srgbClr val="A31515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Potter"s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11);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2B91A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Worker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worker(</a:t>
            </a:r>
            <a:r>
              <a:rPr lang="en-US" dirty="0">
                <a:solidFill>
                  <a:srgbClr val="A31515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</a:t>
            </a:r>
            <a:r>
              <a:rPr lang="en-US" dirty="0" err="1">
                <a:solidFill>
                  <a:srgbClr val="A31515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Mario"s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40, </a:t>
            </a:r>
            <a:r>
              <a:rPr lang="en-US" dirty="0" err="1">
                <a:solidFill>
                  <a:srgbClr val="2B91A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WorkerSpeciality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::</a:t>
            </a:r>
            <a:r>
              <a:rPr lang="en-US" dirty="0">
                <a:solidFill>
                  <a:srgbClr val="2F4F4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PLUMBER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2B91A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vector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*&gt; people{ &amp;boy, &amp;worker };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for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(</a:t>
            </a: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* person : people)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ru-RU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VisitNightClub</a:t>
            </a: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(*</a:t>
            </a:r>
            <a:r>
              <a:rPr lang="ru-RU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}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95585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4E5A11F-86AE-4EE8-AEF6-8B2E22F73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Хранение данных класса-наследника</a:t>
            </a:r>
            <a:r>
              <a:rPr lang="en-US" dirty="0"/>
              <a:t> </a:t>
            </a:r>
            <a:r>
              <a:rPr lang="ru-RU" dirty="0"/>
              <a:t>в </a:t>
            </a:r>
            <a:r>
              <a:rPr lang="en-US" dirty="0"/>
              <a:t>C++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FAC0D3F-A1F4-414B-872C-E6D3A38F0D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420888"/>
            <a:ext cx="10535392" cy="2993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874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78BC9F-6453-4C0A-AC5C-3554E07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Виртуальные методы, полиморфизм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F6CC374-7ABA-4853-B1AA-EADD5BC003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737660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1E867758-EC74-41CD-B4F5-4DA41B82A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Виртуальные методы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DE224B-9C24-4195-A6A4-B69E6EB20C4F}"/>
              </a:ext>
            </a:extLst>
          </p:cNvPr>
          <p:cNvSpPr txBox="1"/>
          <p:nvPr/>
        </p:nvSpPr>
        <p:spPr>
          <a:xfrm>
            <a:off x="838200" y="1690688"/>
            <a:ext cx="957828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…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// Реализация виртуального метода может быть переопределена</a:t>
            </a:r>
          </a:p>
          <a:p>
            <a:pPr>
              <a:spcAft>
                <a:spcPts val="0"/>
              </a:spcAft>
            </a:pP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// его наследниками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virtual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Dance()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{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cout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name_ </a:t>
            </a:r>
            <a:r>
              <a:rPr lang="en-US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 is </a:t>
            </a:r>
            <a:r>
              <a:rPr lang="en-US" dirty="0" err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dancing"s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endl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}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private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name_;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age_;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};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0782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043F3E4-62CA-40DA-BF8A-2984093542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Переопределение виртуального метода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B92D6D-A6C9-4817-B425-3003923FDCF7}"/>
              </a:ext>
            </a:extLst>
          </p:cNvPr>
          <p:cNvSpPr txBox="1"/>
          <p:nvPr/>
        </p:nvSpPr>
        <p:spPr>
          <a:xfrm>
            <a:off x="838200" y="1844824"/>
            <a:ext cx="982980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Worker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: </a:t>
            </a: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…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ru-RU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// Метод </a:t>
            </a:r>
            <a:r>
              <a:rPr lang="ru-RU" dirty="0" err="1">
                <a:solidFill>
                  <a:srgbClr val="008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Dance</a:t>
            </a:r>
            <a:r>
              <a:rPr lang="ru-RU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переопределяет (</a:t>
            </a:r>
            <a:r>
              <a:rPr lang="ru-RU" dirty="0" err="1">
                <a:solidFill>
                  <a:srgbClr val="008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override</a:t>
            </a:r>
            <a:r>
              <a:rPr lang="ru-RU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 реализацию родителя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ru-RU" dirty="0" err="1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ru-RU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Dance</a:t>
            </a: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 </a:t>
            </a:r>
            <a:r>
              <a:rPr lang="ru-RU" dirty="0" err="1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ru-RU" dirty="0" err="1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override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{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ru-RU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// Сначала вызываем метод </a:t>
            </a:r>
            <a:r>
              <a:rPr lang="ru-RU" dirty="0" err="1">
                <a:solidFill>
                  <a:srgbClr val="008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Dance</a:t>
            </a:r>
            <a:r>
              <a:rPr lang="ru-RU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родительского класса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ru-RU" dirty="0" err="1">
                <a:solidFill>
                  <a:srgbClr val="2B91A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::</a:t>
            </a:r>
            <a:r>
              <a:rPr lang="ru-RU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Dance</a:t>
            </a: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();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ru-RU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// Добавляем дополнительное поведение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ru-RU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cout</a:t>
            </a: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ru-RU" dirty="0">
                <a:solidFill>
                  <a:srgbClr val="00808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ru-RU" dirty="0">
                <a:solidFill>
                  <a:srgbClr val="A31515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</a:t>
            </a:r>
            <a:r>
              <a:rPr lang="ru-RU" dirty="0" err="1">
                <a:solidFill>
                  <a:srgbClr val="A31515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Oppa</a:t>
            </a:r>
            <a:r>
              <a:rPr lang="ru-RU" dirty="0">
                <a:solidFill>
                  <a:srgbClr val="A31515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!"s</a:t>
            </a: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ru-RU" dirty="0">
                <a:solidFill>
                  <a:srgbClr val="00808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ru-RU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endl</a:t>
            </a: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…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};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3673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72C136A-9D4A-46ED-B69C-12CF856F8074}"/>
              </a:ext>
            </a:extLst>
          </p:cNvPr>
          <p:cNvSpPr txBox="1"/>
          <p:nvPr/>
        </p:nvSpPr>
        <p:spPr>
          <a:xfrm>
            <a:off x="838200" y="2346276"/>
            <a:ext cx="843947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main()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2B91A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person(</a:t>
            </a:r>
            <a:r>
              <a:rPr lang="en-US" dirty="0">
                <a:solidFill>
                  <a:srgbClr val="A31515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"Ivan </a:t>
            </a:r>
            <a:r>
              <a:rPr lang="en-US" dirty="0" err="1">
                <a:solidFill>
                  <a:srgbClr val="A31515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Ivanov"s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30);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VisitNightClub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(person);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2B91A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Worker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worker(</a:t>
            </a:r>
            <a:r>
              <a:rPr lang="en-US" dirty="0">
                <a:solidFill>
                  <a:srgbClr val="A31515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</a:t>
            </a:r>
            <a:r>
              <a:rPr lang="en-US" dirty="0" err="1">
                <a:solidFill>
                  <a:srgbClr val="A31515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Mario"s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40, </a:t>
            </a:r>
            <a:r>
              <a:rPr lang="en-US" dirty="0" err="1">
                <a:solidFill>
                  <a:srgbClr val="2B91A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WorkerSpeciality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::</a:t>
            </a:r>
            <a:r>
              <a:rPr lang="en-US" dirty="0">
                <a:solidFill>
                  <a:srgbClr val="2F4F4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PLUMBER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ru-RU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VisitNightClub</a:t>
            </a: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ru-RU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worker</a:t>
            </a: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532CC8-005C-4929-B52B-C05D9D230BFE}"/>
              </a:ext>
            </a:extLst>
          </p:cNvPr>
          <p:cNvSpPr txBox="1"/>
          <p:nvPr/>
        </p:nvSpPr>
        <p:spPr>
          <a:xfrm>
            <a:off x="6984052" y="5310188"/>
            <a:ext cx="458724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Ivan Ivanov is dancing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Mario is dancing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Oppa</a:t>
            </a: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!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Заголовок 7">
            <a:extLst>
              <a:ext uri="{FF2B5EF4-FFF2-40B4-BE49-F238E27FC236}">
                <a16:creationId xmlns:a16="http://schemas.microsoft.com/office/drawing/2014/main" id="{7E01668A-FD54-44BF-9221-DCB5448A8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</a:t>
            </a:r>
          </a:p>
        </p:txBody>
      </p:sp>
    </p:spTree>
    <p:extLst>
      <p:ext uri="{BB962C8B-B14F-4D97-AF65-F5344CB8AC3E}">
        <p14:creationId xmlns:p14="http://schemas.microsoft.com/office/powerpoint/2010/main" val="1290647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64ECCDA-760F-4B96-867C-44F998DB94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Полиморфизм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AB58D9C-72B8-40D9-8F14-0E28AA8ACA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b="1" dirty="0"/>
              <a:t>Полиморфизм</a:t>
            </a:r>
            <a:r>
              <a:rPr lang="ru-RU" dirty="0"/>
              <a:t> – возможность работы с разными реализациями через один и тот же интерфейс</a:t>
            </a:r>
          </a:p>
          <a:p>
            <a:pPr lvl="1"/>
            <a:r>
              <a:rPr lang="ru-RU" dirty="0"/>
              <a:t>Полиморфизм времени выполнения</a:t>
            </a:r>
          </a:p>
          <a:p>
            <a:pPr lvl="1"/>
            <a:r>
              <a:rPr lang="ru-RU" dirty="0"/>
              <a:t>Полиморфизм времени компиляции</a:t>
            </a:r>
          </a:p>
          <a:p>
            <a:r>
              <a:rPr lang="ru-RU" dirty="0"/>
              <a:t>В </a:t>
            </a:r>
            <a:r>
              <a:rPr lang="en-US" dirty="0"/>
              <a:t>C++</a:t>
            </a:r>
            <a:r>
              <a:rPr lang="ru-RU" dirty="0"/>
              <a:t> переопределяемый метод родительского класса должен быть объявлен виртуальным</a:t>
            </a:r>
          </a:p>
          <a:p>
            <a:pPr lvl="1"/>
            <a:r>
              <a:rPr lang="ru-RU" dirty="0"/>
              <a:t>Компилятор будет знать, что метод может быть переопределён подклассами</a:t>
            </a:r>
          </a:p>
          <a:p>
            <a:pPr lvl="1"/>
            <a:r>
              <a:rPr lang="ru-RU" dirty="0"/>
              <a:t>Объект с виртуальными методами хранит дополнительную информацию, позволяющую узнать о типе объекта во время выполнения</a:t>
            </a:r>
          </a:p>
        </p:txBody>
      </p:sp>
    </p:spTree>
    <p:extLst>
      <p:ext uri="{BB962C8B-B14F-4D97-AF65-F5344CB8AC3E}">
        <p14:creationId xmlns:p14="http://schemas.microsoft.com/office/powerpoint/2010/main" val="2461859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A4FDEC-0FB5-48FA-6D59-9950FFA18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Таблица виртуальных функций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00729E5-F3A6-B570-3EA7-072FF57A9DDC}"/>
              </a:ext>
            </a:extLst>
          </p:cNvPr>
          <p:cNvSpPr/>
          <p:nvPr/>
        </p:nvSpPr>
        <p:spPr>
          <a:xfrm>
            <a:off x="963377" y="2514320"/>
            <a:ext cx="2016224" cy="432048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pVtbl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708F1CF-7650-1FBF-A75C-4F1BC2A4D2DA}"/>
              </a:ext>
            </a:extLst>
          </p:cNvPr>
          <p:cNvSpPr/>
          <p:nvPr/>
        </p:nvSpPr>
        <p:spPr>
          <a:xfrm>
            <a:off x="962261" y="2946368"/>
            <a:ext cx="2017340" cy="564804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Color </a:t>
            </a:r>
            <a:r>
              <a:rPr lang="en-US" dirty="0" err="1"/>
              <a:t>color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47FAD2C-BF93-DA51-23E1-55C3EAA7D9A5}"/>
              </a:ext>
            </a:extLst>
          </p:cNvPr>
          <p:cNvSpPr/>
          <p:nvPr/>
        </p:nvSpPr>
        <p:spPr>
          <a:xfrm>
            <a:off x="939323" y="4365417"/>
            <a:ext cx="2029916" cy="432048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pVTBL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BA78273-F1F7-929C-A5A7-DD9E58A53D60}"/>
              </a:ext>
            </a:extLst>
          </p:cNvPr>
          <p:cNvSpPr/>
          <p:nvPr/>
        </p:nvSpPr>
        <p:spPr>
          <a:xfrm>
            <a:off x="945053" y="5366389"/>
            <a:ext cx="2024186" cy="564804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double </a:t>
            </a:r>
            <a:r>
              <a:rPr lang="en-US" dirty="0" err="1"/>
              <a:t>m_radius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18BFE01-7B19-0EE6-A047-50B9CCDB2D93}"/>
              </a:ext>
            </a:extLst>
          </p:cNvPr>
          <p:cNvSpPr/>
          <p:nvPr/>
        </p:nvSpPr>
        <p:spPr>
          <a:xfrm>
            <a:off x="4922515" y="2299180"/>
            <a:ext cx="2088232" cy="57606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&amp;Shape::Draw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8F4DF04-B616-99F1-A5D0-B00D0A8B0B53}"/>
              </a:ext>
            </a:extLst>
          </p:cNvPr>
          <p:cNvSpPr/>
          <p:nvPr/>
        </p:nvSpPr>
        <p:spPr>
          <a:xfrm>
            <a:off x="4922515" y="2875244"/>
            <a:ext cx="2088232" cy="57606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&amp;Shape::</a:t>
            </a:r>
            <a:r>
              <a:rPr lang="en-US" dirty="0" err="1"/>
              <a:t>GetArea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1122CE5-D394-8144-F76F-0A887554CF6B}"/>
              </a:ext>
            </a:extLst>
          </p:cNvPr>
          <p:cNvSpPr/>
          <p:nvPr/>
        </p:nvSpPr>
        <p:spPr>
          <a:xfrm>
            <a:off x="939323" y="4797465"/>
            <a:ext cx="2029916" cy="564804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Color </a:t>
            </a:r>
            <a:r>
              <a:rPr lang="en-US" dirty="0" err="1"/>
              <a:t>color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7268BD0-324E-D1A5-458B-63779E7841B0}"/>
              </a:ext>
            </a:extLst>
          </p:cNvPr>
          <p:cNvSpPr/>
          <p:nvPr/>
        </p:nvSpPr>
        <p:spPr>
          <a:xfrm>
            <a:off x="4960218" y="4210350"/>
            <a:ext cx="2071886" cy="57606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&amp;Circle::Draw()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9D3B8F9-4BC4-F0C9-2486-0FDE33D7560A}"/>
              </a:ext>
            </a:extLst>
          </p:cNvPr>
          <p:cNvSpPr/>
          <p:nvPr/>
        </p:nvSpPr>
        <p:spPr>
          <a:xfrm>
            <a:off x="4960218" y="4786414"/>
            <a:ext cx="2071886" cy="57606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&amp;Circle::</a:t>
            </a:r>
            <a:r>
              <a:rPr lang="en-US" dirty="0" err="1"/>
              <a:t>GetArea</a:t>
            </a:r>
            <a:r>
              <a:rPr lang="en-US" dirty="0"/>
              <a:t>()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20F7521-A13C-1B7F-7636-2B7C6A7049E9}"/>
              </a:ext>
            </a:extLst>
          </p:cNvPr>
          <p:cNvSpPr/>
          <p:nvPr/>
        </p:nvSpPr>
        <p:spPr>
          <a:xfrm>
            <a:off x="8443521" y="2051944"/>
            <a:ext cx="2376264" cy="86171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void Shape::Draw()</a:t>
            </a:r>
          </a:p>
          <a:p>
            <a:r>
              <a:rPr lang="en-US" dirty="0"/>
              <a:t>{ … }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82E4EA9-492F-41BB-26B2-00AB06A81A34}"/>
              </a:ext>
            </a:extLst>
          </p:cNvPr>
          <p:cNvSpPr/>
          <p:nvPr/>
        </p:nvSpPr>
        <p:spPr>
          <a:xfrm>
            <a:off x="8443521" y="3163276"/>
            <a:ext cx="2395922" cy="86171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void Shape::</a:t>
            </a:r>
            <a:r>
              <a:rPr lang="en-US" dirty="0" err="1"/>
              <a:t>GetArea</a:t>
            </a:r>
            <a:r>
              <a:rPr lang="en-US" dirty="0"/>
              <a:t>()</a:t>
            </a:r>
          </a:p>
          <a:p>
            <a:r>
              <a:rPr lang="en-US" dirty="0"/>
              <a:t>{ … }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61F4E23-4313-5607-4AD9-A14F75364AAC}"/>
              </a:ext>
            </a:extLst>
          </p:cNvPr>
          <p:cNvSpPr/>
          <p:nvPr/>
        </p:nvSpPr>
        <p:spPr>
          <a:xfrm>
            <a:off x="8416602" y="4266458"/>
            <a:ext cx="2376264" cy="86171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void Circle::</a:t>
            </a:r>
            <a:r>
              <a:rPr lang="en-US" dirty="0" err="1"/>
              <a:t>GetArea</a:t>
            </a:r>
            <a:r>
              <a:rPr lang="en-US" dirty="0"/>
              <a:t>()</a:t>
            </a:r>
          </a:p>
          <a:p>
            <a:r>
              <a:rPr lang="en-US" dirty="0"/>
              <a:t>{ … }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F653B63-8897-B179-3BDE-9116B5D71D27}"/>
              </a:ext>
            </a:extLst>
          </p:cNvPr>
          <p:cNvSpPr/>
          <p:nvPr/>
        </p:nvSpPr>
        <p:spPr>
          <a:xfrm>
            <a:off x="8400925" y="5402017"/>
            <a:ext cx="2376264" cy="86171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void Circle::</a:t>
            </a:r>
            <a:r>
              <a:rPr lang="en-US" dirty="0" err="1"/>
              <a:t>GetArea</a:t>
            </a:r>
            <a:r>
              <a:rPr lang="en-US" dirty="0"/>
              <a:t>()</a:t>
            </a:r>
          </a:p>
          <a:p>
            <a:r>
              <a:rPr lang="en-US" dirty="0"/>
              <a:t>{ … }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05FA30A-0640-D66D-0F6E-56D87FE4E495}"/>
              </a:ext>
            </a:extLst>
          </p:cNvPr>
          <p:cNvCxnSpPr>
            <a:stCxn id="13" idx="3"/>
            <a:endCxn id="18" idx="1"/>
          </p:cNvCxnSpPr>
          <p:nvPr/>
        </p:nvCxnSpPr>
        <p:spPr>
          <a:xfrm flipV="1">
            <a:off x="7010747" y="2482801"/>
            <a:ext cx="1432774" cy="1044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B213E3A-B1C9-8EE9-B047-18C93C7D2FF2}"/>
              </a:ext>
            </a:extLst>
          </p:cNvPr>
          <p:cNvCxnSpPr>
            <a:cxnSpLocks/>
            <a:stCxn id="14" idx="3"/>
            <a:endCxn id="19" idx="1"/>
          </p:cNvCxnSpPr>
          <p:nvPr/>
        </p:nvCxnSpPr>
        <p:spPr>
          <a:xfrm>
            <a:off x="7010747" y="3163276"/>
            <a:ext cx="1432774" cy="4308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DBD2305-A7AB-CB72-D988-7FC7BE85DA2C}"/>
              </a:ext>
            </a:extLst>
          </p:cNvPr>
          <p:cNvCxnSpPr>
            <a:cxnSpLocks/>
            <a:stCxn id="16" idx="3"/>
            <a:endCxn id="20" idx="1"/>
          </p:cNvCxnSpPr>
          <p:nvPr/>
        </p:nvCxnSpPr>
        <p:spPr>
          <a:xfrm>
            <a:off x="7032104" y="4498382"/>
            <a:ext cx="1384498" cy="1989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43EBE51-6942-F4A5-7FD0-157AFBB998A4}"/>
              </a:ext>
            </a:extLst>
          </p:cNvPr>
          <p:cNvCxnSpPr>
            <a:cxnSpLocks/>
            <a:stCxn id="17" idx="3"/>
            <a:endCxn id="21" idx="1"/>
          </p:cNvCxnSpPr>
          <p:nvPr/>
        </p:nvCxnSpPr>
        <p:spPr>
          <a:xfrm>
            <a:off x="7032104" y="5074446"/>
            <a:ext cx="1368821" cy="7584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CBBCA69-DA77-82CB-C820-D6C710BB33DB}"/>
              </a:ext>
            </a:extLst>
          </p:cNvPr>
          <p:cNvCxnSpPr>
            <a:cxnSpLocks/>
            <a:stCxn id="6" idx="3"/>
            <a:endCxn id="40" idx="1"/>
          </p:cNvCxnSpPr>
          <p:nvPr/>
        </p:nvCxnSpPr>
        <p:spPr>
          <a:xfrm>
            <a:off x="2979601" y="2730344"/>
            <a:ext cx="1870906" cy="1392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677D599F-7784-E3B4-9D0D-BA554FA2A545}"/>
              </a:ext>
            </a:extLst>
          </p:cNvPr>
          <p:cNvCxnSpPr>
            <a:cxnSpLocks/>
            <a:stCxn id="9" idx="3"/>
            <a:endCxn id="42" idx="1"/>
          </p:cNvCxnSpPr>
          <p:nvPr/>
        </p:nvCxnSpPr>
        <p:spPr>
          <a:xfrm>
            <a:off x="2969239" y="4581441"/>
            <a:ext cx="1902625" cy="2160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B7A09125-920E-F25E-AC02-D3C9EE90AA3E}"/>
              </a:ext>
            </a:extLst>
          </p:cNvPr>
          <p:cNvSpPr/>
          <p:nvPr/>
        </p:nvSpPr>
        <p:spPr>
          <a:xfrm>
            <a:off x="4850507" y="2215861"/>
            <a:ext cx="2232248" cy="130745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79E1E44-8A05-AB63-9029-4C8666265044}"/>
              </a:ext>
            </a:extLst>
          </p:cNvPr>
          <p:cNvSpPr/>
          <p:nvPr/>
        </p:nvSpPr>
        <p:spPr>
          <a:xfrm>
            <a:off x="4871864" y="4143737"/>
            <a:ext cx="2232248" cy="130745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925CC751-B187-1025-5FE5-AEF0FFB0A772}"/>
              </a:ext>
            </a:extLst>
          </p:cNvPr>
          <p:cNvSpPr/>
          <p:nvPr/>
        </p:nvSpPr>
        <p:spPr>
          <a:xfrm>
            <a:off x="855365" y="2388203"/>
            <a:ext cx="2232248" cy="127824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108CD9D8-C754-55D3-4DE7-D1E95BE0F792}"/>
              </a:ext>
            </a:extLst>
          </p:cNvPr>
          <p:cNvSpPr/>
          <p:nvPr/>
        </p:nvSpPr>
        <p:spPr>
          <a:xfrm>
            <a:off x="855365" y="4219628"/>
            <a:ext cx="2232248" cy="180311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9407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43402F9-39DF-4373-8AA4-DE669A26F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Замещение метода родительского класса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883A5F-02C4-493B-8C7F-764C26E8D59E}"/>
              </a:ext>
            </a:extLst>
          </p:cNvPr>
          <p:cNvSpPr txBox="1"/>
          <p:nvPr/>
        </p:nvSpPr>
        <p:spPr>
          <a:xfrm>
            <a:off x="838200" y="1690688"/>
            <a:ext cx="9829800" cy="51792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// Метод </a:t>
            </a:r>
            <a:r>
              <a:rPr lang="ru-RU" sz="1600" dirty="0" err="1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Dance</a:t>
            </a: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умышленно объявлен </a:t>
            </a:r>
            <a:r>
              <a:rPr lang="ru-RU" sz="1600" dirty="0" err="1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невиртуальным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Dance()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cout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name_ 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 is </a:t>
            </a:r>
            <a:r>
              <a:rPr lang="en-US" sz="1600" dirty="0" err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dancing"s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endl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}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Worker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: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// Метод </a:t>
            </a:r>
            <a:r>
              <a:rPr lang="ru-RU" sz="1600" dirty="0" err="1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Dance</a:t>
            </a: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класса </a:t>
            </a:r>
            <a:r>
              <a:rPr lang="ru-RU" sz="1600" dirty="0" err="1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Worker</a:t>
            </a: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замещает собой </a:t>
            </a:r>
            <a:r>
              <a:rPr lang="ru-RU" sz="1600" dirty="0" err="1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невиртуальный</a:t>
            </a: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метод </a:t>
            </a:r>
            <a:r>
              <a:rPr lang="ru-RU" sz="1600" dirty="0" err="1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Dance</a:t>
            </a: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родителя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Dance()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::Dance();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cout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</a:t>
            </a:r>
            <a:r>
              <a:rPr lang="en-US" sz="1600" dirty="0" err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Oppa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!"s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endl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}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303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51D7704-52A9-4D30-83FA-1480DA370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Замещение метода родительского класса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7AD5F2-59E3-426B-AEC0-321EB02B7EA7}"/>
              </a:ext>
            </a:extLst>
          </p:cNvPr>
          <p:cNvSpPr txBox="1"/>
          <p:nvPr/>
        </p:nvSpPr>
        <p:spPr>
          <a:xfrm>
            <a:off x="838200" y="1690689"/>
            <a:ext cx="9829800" cy="49269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VisitNightClub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&amp;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ru-RU" sz="16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if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(</a:t>
            </a:r>
            <a:r>
              <a:rPr lang="ru-RU" sz="1600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r>
              <a:rPr lang="ru-RU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.GetAge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 &gt;= 18)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// Компилятор вызовет метод </a:t>
            </a:r>
            <a:r>
              <a:rPr lang="ru-RU" sz="1600" dirty="0" err="1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::Dance, так как он не виртуальный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.Dance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}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else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cout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.GetName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 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 is too young to visit night </a:t>
            </a:r>
            <a:r>
              <a:rPr lang="en-US" sz="1600" dirty="0" err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club"s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endl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main()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Worker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worker(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</a:t>
            </a:r>
            <a:r>
              <a:rPr lang="en-US" sz="1600" dirty="0" err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Mario"s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40, </a:t>
            </a:r>
            <a:r>
              <a:rPr lang="en-US" sz="1600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WorkerSpeciality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::</a:t>
            </a:r>
            <a:r>
              <a:rPr lang="en-US" sz="1600" dirty="0">
                <a:solidFill>
                  <a:srgbClr val="2F4F4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PLUMBER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// Вызовется метод </a:t>
            </a:r>
            <a:r>
              <a:rPr lang="ru-RU" sz="1600" dirty="0" err="1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Worker</a:t>
            </a: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::</a:t>
            </a:r>
            <a:r>
              <a:rPr lang="ru-RU" sz="1600" dirty="0" err="1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Dance</a:t>
            </a: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так он вызывается у переменной типа </a:t>
            </a:r>
            <a:r>
              <a:rPr lang="ru-RU" sz="1600" dirty="0" err="1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Worker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ru-RU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worker.Dance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ru-RU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VisitNightClub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ru-RU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worker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55A4594-6A6D-49EA-8E73-5B830DC1F38A}"/>
              </a:ext>
            </a:extLst>
          </p:cNvPr>
          <p:cNvSpPr txBox="1"/>
          <p:nvPr/>
        </p:nvSpPr>
        <p:spPr>
          <a:xfrm>
            <a:off x="6888088" y="6018580"/>
            <a:ext cx="384087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Mario is dancing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Oppa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!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Mario is dancing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1634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B063D03B-9A55-437B-A41E-1C29765FF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Программист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93F4E8-555D-4900-95CF-C22E9E315CB1}"/>
              </a:ext>
            </a:extLst>
          </p:cNvPr>
          <p:cNvSpPr txBox="1"/>
          <p:nvPr/>
        </p:nvSpPr>
        <p:spPr>
          <a:xfrm>
            <a:off x="838200" y="1847089"/>
            <a:ext cx="9829800" cy="47705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enum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ProgrammingLanguage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{</a:t>
            </a:r>
            <a:r>
              <a:rPr lang="en-US" sz="1600" dirty="0">
                <a:solidFill>
                  <a:srgbClr val="2F4F4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CPP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2F4F4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JAVA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2F4F4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PYTHON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2F4F4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PHP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};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enum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Gender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 </a:t>
            </a:r>
            <a:r>
              <a:rPr lang="en-US" sz="1600" dirty="0">
                <a:solidFill>
                  <a:srgbClr val="2F4F4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MALE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2F4F4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FEMALE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};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ru-RU" sz="1600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Programmer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Programmer(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std::string&amp;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name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age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Gender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gender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std::string&amp;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GetName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GetAge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Gender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GetGender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AddProgrammingLanguage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ProgrammingLanguage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language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bool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CanProgram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ProgrammingLanguage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language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private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std::string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m_name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m_age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Gender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m_gender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std::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unordered_set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ProgrammingLanguage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m_programmingLanguages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1775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94B19EE-E31E-4224-93F6-90C5F92525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Спецификатор </a:t>
            </a:r>
            <a:r>
              <a:rPr lang="en-US" dirty="0"/>
              <a:t>override</a:t>
            </a:r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2C64BBF-9C02-4024-A15F-9A59E3B551BC}"/>
              </a:ext>
            </a:extLst>
          </p:cNvPr>
          <p:cNvSpPr txBox="1"/>
          <p:nvPr/>
        </p:nvSpPr>
        <p:spPr>
          <a:xfrm>
            <a:off x="838200" y="1690688"/>
            <a:ext cx="10515600" cy="49269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// Метод </a:t>
            </a:r>
            <a:r>
              <a:rPr lang="ru-RU" sz="1600" dirty="0" err="1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Dance</a:t>
            </a: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умышленно объявлен </a:t>
            </a:r>
            <a:r>
              <a:rPr lang="ru-RU" sz="1600" dirty="0" err="1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невиртуальным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Dance()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cout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name_ 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 is </a:t>
            </a:r>
            <a:r>
              <a:rPr lang="en-US" sz="1600" dirty="0" err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dancing"s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endl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}</a:t>
            </a: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Worker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: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Dance()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override</a:t>
            </a:r>
            <a:endParaRPr lang="ru-RU" sz="1600" dirty="0">
              <a:highlight>
                <a:srgbClr val="FFFF00"/>
              </a:highlight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::Dance();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cout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</a:t>
            </a:r>
            <a:r>
              <a:rPr lang="en-US" sz="1600" dirty="0" err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Oppa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!"s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endl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}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F72DBB-C4FD-4762-99C1-6A21BCD04409}"/>
              </a:ext>
            </a:extLst>
          </p:cNvPr>
          <p:cNvSpPr txBox="1"/>
          <p:nvPr/>
        </p:nvSpPr>
        <p:spPr>
          <a:xfrm>
            <a:off x="3292113" y="6200487"/>
            <a:ext cx="889988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error C3668: 'Worker::Dance': method with override specifier 'override' did not override any base class methods</a:t>
            </a:r>
            <a:endParaRPr lang="ru-RU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461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493B646-C1E1-467C-A92D-C46BD4DAE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Итоги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F105CDB-4860-4757-A56C-E938291C4C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Объявляйте метод родителя виртуальным, чтобы подклассы могли переопределить реализацию этого метода</a:t>
            </a:r>
          </a:p>
          <a:p>
            <a:pPr lvl="1"/>
            <a:r>
              <a:rPr lang="ru-RU" dirty="0">
                <a:solidFill>
                  <a:srgbClr val="FF0000"/>
                </a:solidFill>
              </a:rPr>
              <a:t>В дочерних классах используйте спецификатор </a:t>
            </a:r>
            <a:r>
              <a:rPr lang="en-US" b="1" dirty="0">
                <a:solidFill>
                  <a:srgbClr val="FF0000"/>
                </a:solidFill>
              </a:rPr>
              <a:t>override</a:t>
            </a:r>
            <a:endParaRPr lang="ru-RU" b="1" dirty="0">
              <a:solidFill>
                <a:srgbClr val="FF0000"/>
              </a:solidFill>
            </a:endParaRPr>
          </a:p>
          <a:p>
            <a:r>
              <a:rPr lang="ru-RU" dirty="0"/>
              <a:t>Если не требуется переопределять метод в наследниках, не объявляйте его виртуальным</a:t>
            </a:r>
          </a:p>
          <a:p>
            <a:pPr lvl="1"/>
            <a:r>
              <a:rPr lang="ru-RU" dirty="0">
                <a:solidFill>
                  <a:srgbClr val="FF0000"/>
                </a:solidFill>
              </a:rPr>
              <a:t>В наследниках не создавайте метод с таким же именем</a:t>
            </a:r>
          </a:p>
          <a:p>
            <a:r>
              <a:rPr lang="ru-RU" dirty="0"/>
              <a:t>Виртуальный метод</a:t>
            </a:r>
            <a:r>
              <a:rPr lang="en-US" dirty="0"/>
              <a:t> </a:t>
            </a:r>
            <a:r>
              <a:rPr lang="ru-RU" dirty="0"/>
              <a:t>остаётся виртуальным в классах наследниках</a:t>
            </a:r>
          </a:p>
        </p:txBody>
      </p:sp>
    </p:spTree>
    <p:extLst>
      <p:ext uri="{BB962C8B-B14F-4D97-AF65-F5344CB8AC3E}">
        <p14:creationId xmlns:p14="http://schemas.microsoft.com/office/powerpoint/2010/main" val="1117113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80A50870-CFC1-4EB2-AF6E-6E0E448BD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Защищённые данные и методы класса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F8515C76-EE5C-4A39-BB4B-1C43C0C68A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559774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E8FB34B7-B797-452C-B7AB-F8459D0D4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Публичные и приватные данные и методы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931D457D-E39B-4E3A-95C3-D49C932F93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Публичные данные и методы формируют интерфейс класса</a:t>
            </a:r>
          </a:p>
          <a:p>
            <a:r>
              <a:rPr lang="ru-RU" dirty="0"/>
              <a:t>Приватные данные и методы формируют реализацию</a:t>
            </a:r>
          </a:p>
          <a:p>
            <a:pPr lvl="1"/>
            <a:r>
              <a:rPr lang="ru-RU" dirty="0"/>
              <a:t>Данные обычно объявляются приватными, чтобы защитить состояние класса от изменения извне</a:t>
            </a:r>
          </a:p>
          <a:p>
            <a:r>
              <a:rPr lang="ru-RU" dirty="0"/>
              <a:t>Приватная часть скрыта в том числе и от наследников</a:t>
            </a:r>
          </a:p>
          <a:p>
            <a:pPr lvl="1"/>
            <a:r>
              <a:rPr lang="ru-RU" dirty="0"/>
              <a:t>Иногда это бывает неудобно</a:t>
            </a:r>
          </a:p>
        </p:txBody>
      </p:sp>
    </p:spTree>
    <p:extLst>
      <p:ext uri="{BB962C8B-B14F-4D97-AF65-F5344CB8AC3E}">
        <p14:creationId xmlns:p14="http://schemas.microsoft.com/office/powerpoint/2010/main" val="4495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4211C261-8A01-46FA-8F9F-61C4AA3F7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Добавляем уровень удовлетворённости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DEA48D-DDFA-4B4B-9C54-A3BDA3CAF489}"/>
              </a:ext>
            </a:extLst>
          </p:cNvPr>
          <p:cNvSpPr txBox="1"/>
          <p:nvPr/>
        </p:nvSpPr>
        <p:spPr>
          <a:xfrm>
            <a:off x="838200" y="2060849"/>
            <a:ext cx="957828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GetAge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 </a:t>
            </a: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{ </a:t>
            </a: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age_; }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GetSatisfaction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 </a:t>
            </a: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{ </a:t>
            </a: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satisfaction_; }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ru-RU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// Танец поднимает настроение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ru-RU" dirty="0" err="1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virtual</a:t>
            </a: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ru-RU" dirty="0" err="1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ru-RU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Dance</a:t>
            </a: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++satisfaction_;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}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private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satisfaction_; </a:t>
            </a:r>
            <a:r>
              <a:rPr lang="en-US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// </a:t>
            </a:r>
            <a:r>
              <a:rPr lang="ru-RU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Уровень удовлетворения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age_;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};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5348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86D7130-300B-4461-A4F2-07CA20064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Новые требования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7E9BBF5-87C9-496B-80C7-030B8AE285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Рабочие в возрасте от 30 до 40 лет должны эмоционально реагировать</a:t>
            </a:r>
            <a:r>
              <a:rPr lang="en-US" dirty="0"/>
              <a:t> </a:t>
            </a:r>
            <a:r>
              <a:rPr lang="ru-RU" dirty="0"/>
              <a:t>во время танца</a:t>
            </a:r>
          </a:p>
          <a:p>
            <a:pPr lvl="1"/>
            <a:r>
              <a:rPr lang="ru-RU" dirty="0"/>
              <a:t>Восклицают «</a:t>
            </a:r>
            <a:r>
              <a:rPr lang="ru-RU" dirty="0" err="1"/>
              <a:t>Оппа</a:t>
            </a:r>
            <a:r>
              <a:rPr lang="ru-RU" dirty="0"/>
              <a:t>»</a:t>
            </a:r>
          </a:p>
          <a:p>
            <a:pPr lvl="1"/>
            <a:r>
              <a:rPr lang="ru-RU" dirty="0"/>
              <a:t>Уровень удовлетворённости увеличивается на два пункта</a:t>
            </a:r>
          </a:p>
          <a:p>
            <a:r>
              <a:rPr lang="ru-RU" dirty="0"/>
              <a:t>Работа уменьшает уровень удовлетворения рабочего на один пункт</a:t>
            </a:r>
          </a:p>
          <a:p>
            <a:r>
              <a:rPr lang="ru-RU" dirty="0"/>
              <a:t>Пользователи класса </a:t>
            </a:r>
            <a:r>
              <a:rPr lang="en-US" dirty="0"/>
              <a:t>Person</a:t>
            </a:r>
            <a:r>
              <a:rPr lang="ru-RU" dirty="0"/>
              <a:t> имеют доступ к значению удовлетворённости только на чтение</a:t>
            </a:r>
          </a:p>
        </p:txBody>
      </p:sp>
    </p:spTree>
    <p:extLst>
      <p:ext uri="{BB962C8B-B14F-4D97-AF65-F5344CB8AC3E}">
        <p14:creationId xmlns:p14="http://schemas.microsoft.com/office/powerpoint/2010/main" val="229198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42CC8DE-936B-45F7-AA03-F06474119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Защищённые члены класса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0B67FDA-646B-4ACE-9B78-53D61D9503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Worker </a:t>
            </a:r>
            <a:r>
              <a:rPr lang="ru-RU" dirty="0"/>
              <a:t>нужен доступ к полю </a:t>
            </a:r>
            <a:r>
              <a:rPr lang="en-US" dirty="0"/>
              <a:t>satisfaction_</a:t>
            </a:r>
            <a:r>
              <a:rPr lang="ru-RU" dirty="0"/>
              <a:t> родителя</a:t>
            </a:r>
          </a:p>
          <a:p>
            <a:r>
              <a:rPr lang="ru-RU" dirty="0"/>
              <a:t>Можно объявить класс </a:t>
            </a:r>
            <a:r>
              <a:rPr lang="en-US" dirty="0"/>
              <a:t>Worker</a:t>
            </a:r>
            <a:r>
              <a:rPr lang="ru-RU" dirty="0"/>
              <a:t> другом класса </a:t>
            </a:r>
            <a:r>
              <a:rPr lang="en-US" dirty="0"/>
              <a:t>Person</a:t>
            </a:r>
          </a:p>
          <a:p>
            <a:pPr lvl="1"/>
            <a:r>
              <a:rPr lang="ru-RU" dirty="0"/>
              <a:t>Это даст доступ ко всем полям</a:t>
            </a:r>
          </a:p>
          <a:p>
            <a:pPr lvl="1"/>
            <a:r>
              <a:rPr lang="ru-RU" dirty="0"/>
              <a:t>Придётся вносить изменения в </a:t>
            </a:r>
            <a:r>
              <a:rPr lang="en-US" dirty="0"/>
              <a:t>Person</a:t>
            </a:r>
            <a:r>
              <a:rPr lang="ru-RU" dirty="0"/>
              <a:t>, если другие наследники тоже захотят изменять уровень удовлетворённости</a:t>
            </a:r>
          </a:p>
          <a:p>
            <a:r>
              <a:rPr lang="ru-RU" dirty="0"/>
              <a:t>Решение – использовать спецификатор</a:t>
            </a:r>
            <a:r>
              <a:rPr lang="en-US" dirty="0"/>
              <a:t> </a:t>
            </a:r>
            <a:r>
              <a:rPr lang="en-US" b="1" dirty="0"/>
              <a:t>protected</a:t>
            </a:r>
            <a:endParaRPr lang="ru-RU" b="1" dirty="0"/>
          </a:p>
        </p:txBody>
      </p:sp>
    </p:spTree>
    <p:extLst>
      <p:ext uri="{BB962C8B-B14F-4D97-AF65-F5344CB8AC3E}">
        <p14:creationId xmlns:p14="http://schemas.microsoft.com/office/powerpoint/2010/main" val="3174816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E52B59B-3812-467E-98C5-5F871C8DF5AF}"/>
              </a:ext>
            </a:extLst>
          </p:cNvPr>
          <p:cNvSpPr txBox="1"/>
          <p:nvPr/>
        </p:nvSpPr>
        <p:spPr>
          <a:xfrm>
            <a:off x="407368" y="95989"/>
            <a:ext cx="9865096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virtual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Dance();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protected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// Уровень удовлетворения теперь доступен наследникам </a:t>
            </a:r>
            <a:r>
              <a:rPr lang="ru-RU" dirty="0" err="1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ru-RU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ru-RU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satisfaction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_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100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private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ru-RU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ru-RU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age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_;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};</a:t>
            </a:r>
          </a:p>
          <a:p>
            <a:pPr>
              <a:spcAft>
                <a:spcPts val="0"/>
              </a:spcAft>
            </a:pP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Worker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: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ru-RU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Dance() </a:t>
            </a:r>
            <a:r>
              <a:rPr lang="ru-RU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override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ru-RU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::</a:t>
            </a:r>
            <a:r>
              <a:rPr lang="ru-RU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Dance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();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age =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GetAge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(); age &gt; 30 &amp;&amp; age &lt; 40) {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cout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</a:t>
            </a:r>
            <a:r>
              <a:rPr lang="en-US" dirty="0" err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Oppa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!"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endl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++satisfaction_;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}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}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Work() {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--</a:t>
            </a:r>
            <a:r>
              <a:rPr lang="ru-RU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satisfaction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_;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}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};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2332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6CD60BB-E3C3-4926-8B5C-439DA6BBEF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3193" y="1988840"/>
            <a:ext cx="2325613" cy="4651226"/>
          </a:xfrm>
          <a:prstGeom prst="rect">
            <a:avLst/>
          </a:prstGeom>
        </p:spPr>
      </p:pic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46FCC15F-EF86-4977-B9BE-E2CB96B5B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Обозначение защищённых полей на диаграммах классов</a:t>
            </a:r>
          </a:p>
        </p:txBody>
      </p:sp>
    </p:spTree>
    <p:extLst>
      <p:ext uri="{BB962C8B-B14F-4D97-AF65-F5344CB8AC3E}">
        <p14:creationId xmlns:p14="http://schemas.microsoft.com/office/powerpoint/2010/main" val="319448483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251314B-A0F5-4510-A36B-14EC47257BE8}"/>
              </a:ext>
            </a:extLst>
          </p:cNvPr>
          <p:cNvSpPr txBox="1"/>
          <p:nvPr/>
        </p:nvSpPr>
        <p:spPr>
          <a:xfrm>
            <a:off x="1199456" y="58846"/>
            <a:ext cx="8686800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r>
              <a:rPr lang="ru-RU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ru-RU" dirty="0">
              <a:solidFill>
                <a:srgbClr val="000000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>
              <a:spcAft>
                <a:spcPts val="0"/>
              </a:spcAft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…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GetSatisfaction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{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satisfaction_; }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protected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SetSatisfaction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value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 { satisfaction_ =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value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 }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private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satisfaction_;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age_;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};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Worker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: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r>
              <a:rPr lang="ru-RU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Dance()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override</a:t>
            </a:r>
            <a:r>
              <a:rPr lang="ru-RU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::Dance();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age =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GetAge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(); age &gt; 30 &amp;&amp; age &lt; 40)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cout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</a:t>
            </a:r>
            <a:r>
              <a:rPr lang="en-US" dirty="0" err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Oppa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!"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endl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SetSatisfaction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GetSatisfaction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 + 1);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}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}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Work()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SetSatisfaction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GetSatisfaction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 - 1);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};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9050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29227F0-6004-4063-A1D2-808A07955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Рабочий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87C272-3AA4-4521-983E-C665387A0854}"/>
              </a:ext>
            </a:extLst>
          </p:cNvPr>
          <p:cNvSpPr txBox="1"/>
          <p:nvPr/>
        </p:nvSpPr>
        <p:spPr>
          <a:xfrm>
            <a:off x="838200" y="1847089"/>
            <a:ext cx="9650288" cy="47705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enum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WorkerSpeciality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{ </a:t>
            </a:r>
            <a:r>
              <a:rPr lang="en-US" sz="1600" dirty="0">
                <a:solidFill>
                  <a:srgbClr val="2F4F4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BLACKSMITH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2F4F4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CARPENTER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2F4F4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WOOD_CHOPPER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endParaRPr lang="ru-RU" sz="1600" dirty="0">
              <a:solidFill>
                <a:srgbClr val="000000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2F4F4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ENGINEER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2F4F4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PLUMBER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endParaRPr lang="ru-RU" sz="1600" dirty="0">
              <a:solidFill>
                <a:srgbClr val="000000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ru-RU" sz="1600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Worker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Worker(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std::string&amp;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name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age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Gender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gender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std::string&amp;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GetName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GetAge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Gender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GetGender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AddSpeciality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WorkerSpeciality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speciality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bool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HasSpeciality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WorkerSpeciality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speciality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private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std::string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m_name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m_age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Gender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m_gender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std::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unordered_set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WorkerSpeciality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m_specialities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1374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B4F4DA2-E6E4-4CD4-834D-1223AC2D1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Защищённый конструктор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207600E-CBC5-4876-ADA6-FAB43F131A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5405079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6515DDC9-3DC0-4CDC-818D-4CA83DFDD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Защищённый конструктор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3C19E8D4-4427-46AA-BBC7-5E2EE79778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Доступен лишь классам наследникам</a:t>
            </a:r>
          </a:p>
          <a:p>
            <a:pPr lvl="1"/>
            <a:r>
              <a:rPr lang="ru-RU" dirty="0"/>
              <a:t>Код вне класса не может создать экземпляр класса напрямую</a:t>
            </a:r>
          </a:p>
          <a:p>
            <a:r>
              <a:rPr lang="ru-RU" dirty="0"/>
              <a:t>Защищённый конструктор в родительском классе запрещает создание экземпляров родителя</a:t>
            </a:r>
          </a:p>
          <a:p>
            <a:pPr lvl="1"/>
            <a:r>
              <a:rPr lang="ru-RU" dirty="0"/>
              <a:t>Вместо этого создаются экземпляры классов-наследников</a:t>
            </a:r>
          </a:p>
        </p:txBody>
      </p:sp>
    </p:spTree>
    <p:extLst>
      <p:ext uri="{BB962C8B-B14F-4D97-AF65-F5344CB8AC3E}">
        <p14:creationId xmlns:p14="http://schemas.microsoft.com/office/powerpoint/2010/main" val="199532675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23F84C1-9ADD-4B7E-8823-F01632D0EEF9}"/>
              </a:ext>
            </a:extLst>
          </p:cNvPr>
          <p:cNvSpPr txBox="1"/>
          <p:nvPr/>
        </p:nvSpPr>
        <p:spPr>
          <a:xfrm>
            <a:off x="479376" y="162972"/>
            <a:ext cx="4824536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ru-RU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ru-RU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Shape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protected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explicit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Shape(Color color)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: color_(color)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{}</a:t>
            </a:r>
          </a:p>
          <a:p>
            <a:pPr>
              <a:spcAft>
                <a:spcPts val="0"/>
              </a:spcAft>
            </a:pPr>
            <a:endParaRPr lang="en-US" dirty="0">
              <a:solidFill>
                <a:srgbClr val="000000"/>
              </a:solidFill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…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private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Color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color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_;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...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};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Circle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: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Shape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Circle(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double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radius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Color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color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: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Shape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(color)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, radius_(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radius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){}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...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private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double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radius_;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...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};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04DD26-70B4-438C-8440-71F1E14E6B56}"/>
              </a:ext>
            </a:extLst>
          </p:cNvPr>
          <p:cNvSpPr txBox="1"/>
          <p:nvPr/>
        </p:nvSpPr>
        <p:spPr>
          <a:xfrm>
            <a:off x="5015880" y="5103674"/>
            <a:ext cx="717612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main() {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// Ошибка компиляции - конструктор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Shape </a:t>
            </a: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недоступен</a:t>
            </a:r>
            <a:endParaRPr lang="en-US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Shape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shape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Color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::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RED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//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OK</a:t>
            </a: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- экземпляр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Circle </a:t>
            </a: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имеет публичный конструктор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Circle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circle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(10.0,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Color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::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RED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5881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2081140-1596-4EE9-932B-86CB0C7BD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Деструкторы и наследование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AB7981B-B3CB-4ECD-A137-7DF05A6424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4170688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DF3D1C7A-5223-4050-8FFA-C70EF435E0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Создание объектов в динамической памяти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A6750D-3D82-4AEE-BADB-BEABE1D3A033}"/>
              </a:ext>
            </a:extLst>
          </p:cNvPr>
          <p:cNvSpPr txBox="1"/>
          <p:nvPr/>
        </p:nvSpPr>
        <p:spPr>
          <a:xfrm>
            <a:off x="838200" y="1988840"/>
            <a:ext cx="1029836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// Функция </a:t>
            </a:r>
            <a:r>
              <a:rPr lang="ru-RU" dirty="0" err="1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DoSomething</a:t>
            </a: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может обработать вектор указателей на любые фигуры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DoSomething(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vector&lt;Shape*&gt;&amp;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shapes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main()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Circle* circle =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Circle(10, Color::RED);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Rectangle* rectangle =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Rectangle(10, 20, Color::BLUE);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vector&lt;Shape*&gt; shapes = { &amp;circle, &amp;rectangle };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DoSomething(shapes);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delete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circle;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delete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rectangle;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6212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1B6ADA2-ADC7-46BE-B10F-6016CA8343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4000" dirty="0"/>
              <a:t>Удаление экземпляра класса наследника, передав в </a:t>
            </a:r>
            <a:r>
              <a:rPr lang="en-US" sz="4000" dirty="0"/>
              <a:t>delete</a:t>
            </a:r>
            <a:r>
              <a:rPr lang="ru-RU" sz="4000" dirty="0"/>
              <a:t> указатель на родительский класс</a:t>
            </a:r>
            <a:r>
              <a:rPr lang="en-US" sz="4000" dirty="0"/>
              <a:t>?</a:t>
            </a:r>
            <a:endParaRPr lang="ru-RU" sz="4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85F58D-D67D-4EA8-9F27-4C91DC395442}"/>
              </a:ext>
            </a:extLst>
          </p:cNvPr>
          <p:cNvSpPr txBox="1"/>
          <p:nvPr/>
        </p:nvSpPr>
        <p:spPr>
          <a:xfrm>
            <a:off x="911424" y="2639350"/>
            <a:ext cx="8064896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Shape* shape = </a:t>
            </a:r>
            <a:r>
              <a:rPr lang="en-US" sz="22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new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Circle(10, Color::RED);</a:t>
            </a:r>
            <a:endParaRPr lang="ru-RU" sz="22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22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delete</a:t>
            </a:r>
            <a:r>
              <a:rPr lang="ru-RU" sz="2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ru-RU" sz="2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shape</a:t>
            </a:r>
            <a:r>
              <a:rPr lang="ru-RU" sz="2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 </a:t>
            </a:r>
            <a:r>
              <a:rPr lang="ru-RU" sz="22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// Что произойдёт?</a:t>
            </a:r>
            <a:endParaRPr lang="ru-RU" sz="22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Hexagon 2">
            <a:extLst>
              <a:ext uri="{FF2B5EF4-FFF2-40B4-BE49-F238E27FC236}">
                <a16:creationId xmlns:a16="http://schemas.microsoft.com/office/drawing/2014/main" id="{0C368F6F-A10F-4A2B-95E0-AB6B8B1F9C36}"/>
              </a:ext>
            </a:extLst>
          </p:cNvPr>
          <p:cNvSpPr/>
          <p:nvPr/>
        </p:nvSpPr>
        <p:spPr>
          <a:xfrm>
            <a:off x="1775520" y="4293097"/>
            <a:ext cx="4032448" cy="722814"/>
          </a:xfrm>
          <a:prstGeom prst="hexagon">
            <a:avLst>
              <a:gd name="adj" fmla="val 52164"/>
              <a:gd name="vf" fmla="val 11547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А. Программа упадёт</a:t>
            </a:r>
          </a:p>
        </p:txBody>
      </p:sp>
      <p:sp>
        <p:nvSpPr>
          <p:cNvPr id="5" name="Hexagon 4">
            <a:extLst>
              <a:ext uri="{FF2B5EF4-FFF2-40B4-BE49-F238E27FC236}">
                <a16:creationId xmlns:a16="http://schemas.microsoft.com/office/drawing/2014/main" id="{C674ADA5-81FE-40CB-8995-78516C18D768}"/>
              </a:ext>
            </a:extLst>
          </p:cNvPr>
          <p:cNvSpPr/>
          <p:nvPr/>
        </p:nvSpPr>
        <p:spPr>
          <a:xfrm>
            <a:off x="6384032" y="4293096"/>
            <a:ext cx="4032448" cy="722815"/>
          </a:xfrm>
          <a:prstGeom prst="hexagon">
            <a:avLst>
              <a:gd name="adj" fmla="val 58373"/>
              <a:gd name="vf" fmla="val 11547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B. </a:t>
            </a:r>
            <a:r>
              <a:rPr lang="ru-RU" dirty="0"/>
              <a:t>Вызовется деструктор </a:t>
            </a:r>
            <a:r>
              <a:rPr lang="en-US" dirty="0"/>
              <a:t>Circle</a:t>
            </a:r>
            <a:endParaRPr lang="ru-RU" dirty="0"/>
          </a:p>
        </p:txBody>
      </p:sp>
      <p:sp>
        <p:nvSpPr>
          <p:cNvPr id="6" name="Hexagon 5">
            <a:extLst>
              <a:ext uri="{FF2B5EF4-FFF2-40B4-BE49-F238E27FC236}">
                <a16:creationId xmlns:a16="http://schemas.microsoft.com/office/drawing/2014/main" id="{9F2B36B2-B50A-45C2-8558-081BBCD08063}"/>
              </a:ext>
            </a:extLst>
          </p:cNvPr>
          <p:cNvSpPr/>
          <p:nvPr/>
        </p:nvSpPr>
        <p:spPr>
          <a:xfrm>
            <a:off x="1775520" y="5301208"/>
            <a:ext cx="4032448" cy="722814"/>
          </a:xfrm>
          <a:prstGeom prst="hexagon">
            <a:avLst>
              <a:gd name="adj" fmla="val 52164"/>
              <a:gd name="vf" fmla="val 11547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  <a:r>
              <a:rPr lang="ru-RU" dirty="0"/>
              <a:t>. Вызовется деструктор </a:t>
            </a:r>
            <a:r>
              <a:rPr lang="en-US" dirty="0"/>
              <a:t>Shape</a:t>
            </a:r>
            <a:endParaRPr lang="ru-RU" dirty="0"/>
          </a:p>
        </p:txBody>
      </p:sp>
      <p:sp>
        <p:nvSpPr>
          <p:cNvPr id="7" name="Hexagon 6">
            <a:extLst>
              <a:ext uri="{FF2B5EF4-FFF2-40B4-BE49-F238E27FC236}">
                <a16:creationId xmlns:a16="http://schemas.microsoft.com/office/drawing/2014/main" id="{080867CB-0A3D-49B5-8D98-97B901BDF04C}"/>
              </a:ext>
            </a:extLst>
          </p:cNvPr>
          <p:cNvSpPr/>
          <p:nvPr/>
        </p:nvSpPr>
        <p:spPr>
          <a:xfrm>
            <a:off x="6384032" y="5274245"/>
            <a:ext cx="4032448" cy="722815"/>
          </a:xfrm>
          <a:prstGeom prst="hexagon">
            <a:avLst>
              <a:gd name="adj" fmla="val 58373"/>
              <a:gd name="vf" fmla="val 11547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D. </a:t>
            </a:r>
            <a:r>
              <a:rPr lang="ru-RU" dirty="0"/>
              <a:t>Надо смотреть, как объявлен деструктор </a:t>
            </a:r>
            <a:r>
              <a:rPr lang="en-US" dirty="0"/>
              <a:t>Shape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87279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7013"/>
                                      </p:to>
                                    </p:animClr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A83BAF3-B01B-4BC8-9E44-E9593E99E53E}"/>
              </a:ext>
            </a:extLst>
          </p:cNvPr>
          <p:cNvSpPr txBox="1"/>
          <p:nvPr/>
        </p:nvSpPr>
        <p:spPr>
          <a:xfrm>
            <a:off x="838200" y="1707554"/>
            <a:ext cx="10154344" cy="47705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ru-RU" sz="16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ru-RU" sz="1600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Shape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virtual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~Shape() =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default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/* </a:t>
            </a: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Также можно написать тело деструктора вручную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virtual ~Shape() {</a:t>
            </a:r>
            <a:r>
              <a:rPr lang="en-US" sz="16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… </a:t>
            </a:r>
            <a:r>
              <a:rPr lang="en-US" sz="16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*/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Circle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: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Shape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...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main()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Shape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* shape =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new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Circle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(10, Color::RED);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ru-RU" sz="16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delete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ru-RU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shape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 </a:t>
            </a: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// OK, так как деструктор </a:t>
            </a:r>
            <a:r>
              <a:rPr lang="ru-RU" sz="1600" dirty="0" err="1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Shape</a:t>
            </a: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виртуальный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B69C9944-F027-4D85-8529-169A29D3D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Виртуальный деструктор</a:t>
            </a:r>
          </a:p>
        </p:txBody>
      </p:sp>
    </p:spTree>
    <p:extLst>
      <p:ext uri="{BB962C8B-B14F-4D97-AF65-F5344CB8AC3E}">
        <p14:creationId xmlns:p14="http://schemas.microsoft.com/office/powerpoint/2010/main" val="1820563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4D03A561-3C7D-4699-BDA1-BA02C42D7C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Виртуальный деструктор в базовом классе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616D66-57F1-418A-8581-9F59E5850095}"/>
              </a:ext>
            </a:extLst>
          </p:cNvPr>
          <p:cNvSpPr txBox="1"/>
          <p:nvPr/>
        </p:nvSpPr>
        <p:spPr>
          <a:xfrm>
            <a:off x="838200" y="1714603"/>
            <a:ext cx="9591600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Shape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virtual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~Shape() =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default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};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Circle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: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Shape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 … };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Rectangle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: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Shape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 … };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main()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vector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unique_ptr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Shape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&gt;&gt; shapes;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shapes.emplace_back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make_unique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Circle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&gt;(10.0, Color::RED));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shapes.emplace_back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make_unique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Rectangle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&gt;(10.0, 20.0, Color::BLUE));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// Деструктор </a:t>
            </a:r>
            <a:r>
              <a:rPr lang="ru-RU" dirty="0" err="1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unique_ptr</a:t>
            </a: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корректно удалит фигуры</a:t>
            </a:r>
            <a:endParaRPr lang="en-US" dirty="0">
              <a:solidFill>
                <a:srgbClr val="008000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// </a:t>
            </a: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через указатель на класс </a:t>
            </a:r>
            <a:r>
              <a:rPr lang="ru-RU" dirty="0" err="1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Shape</a:t>
            </a: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8562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90FCF33-7A4B-97F2-3D8F-34A7F1C19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Виртуальный или невиртуальный деструктор</a:t>
            </a:r>
            <a:r>
              <a:rPr lang="en-US" dirty="0"/>
              <a:t>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B46B2D-337E-78C9-E300-D1530E7C1C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567669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F0858-5903-8AC6-1805-5FFF4144D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Публичный невиртуальный деструктор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0B4159-98DB-1ECC-B574-2F52AE0F34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ru-RU" dirty="0"/>
              <a:t>Если программист не напишет в классе или структуре деструктор явно, компилятор сгенерирует публичный невиртуальный* деструктор</a:t>
            </a:r>
          </a:p>
          <a:p>
            <a:r>
              <a:rPr lang="ru-RU" dirty="0"/>
              <a:t>Применение:</a:t>
            </a:r>
          </a:p>
          <a:p>
            <a:pPr lvl="1"/>
            <a:r>
              <a:rPr lang="ru-RU" dirty="0"/>
              <a:t>Классы без наследников</a:t>
            </a:r>
          </a:p>
          <a:p>
            <a:pPr lvl="1"/>
            <a:r>
              <a:rPr lang="ru-RU" dirty="0"/>
              <a:t>Базовые и родительские классы, которые одновременно удовлетворяют двум критериям:</a:t>
            </a:r>
          </a:p>
          <a:p>
            <a:pPr lvl="2"/>
            <a:r>
              <a:rPr lang="ru-RU" dirty="0"/>
              <a:t>Не удаляются полиморфно</a:t>
            </a:r>
          </a:p>
          <a:p>
            <a:pPr lvl="2"/>
            <a:r>
              <a:rPr lang="ru-RU" dirty="0"/>
              <a:t>Используются не только как родительские классы, но и сами по себе</a:t>
            </a:r>
          </a:p>
          <a:p>
            <a:endParaRPr lang="ru-RU" dirty="0"/>
          </a:p>
          <a:p>
            <a:r>
              <a:rPr lang="ru-RU" dirty="0"/>
              <a:t>*Если в</a:t>
            </a:r>
            <a:r>
              <a:rPr lang="en-US" dirty="0"/>
              <a:t> </a:t>
            </a:r>
            <a:r>
              <a:rPr lang="ru-RU" dirty="0"/>
              <a:t>в одном из классов-родителей деструктор был виртуальным, то деструктор наследника тоже будет виртуальным</a:t>
            </a:r>
          </a:p>
        </p:txBody>
      </p:sp>
    </p:spTree>
    <p:extLst>
      <p:ext uri="{BB962C8B-B14F-4D97-AF65-F5344CB8AC3E}">
        <p14:creationId xmlns:p14="http://schemas.microsoft.com/office/powerpoint/2010/main" val="41304370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760BD9E-5D89-4300-B99C-90B3286A6E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Классы </a:t>
            </a:r>
            <a:r>
              <a:rPr lang="en-US" dirty="0"/>
              <a:t>Worker </a:t>
            </a:r>
            <a:r>
              <a:rPr lang="ru-RU" dirty="0"/>
              <a:t>и </a:t>
            </a:r>
            <a:r>
              <a:rPr lang="en-US" dirty="0"/>
              <a:t>Programmer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8E7E091-70FC-40B9-BB8F-263B2801B4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Частично совпадает набор данных и методов</a:t>
            </a:r>
          </a:p>
          <a:p>
            <a:pPr lvl="1"/>
            <a:r>
              <a:rPr lang="ru-RU" dirty="0"/>
              <a:t>Имя, возраст, пол</a:t>
            </a:r>
          </a:p>
          <a:p>
            <a:r>
              <a:rPr lang="ru-RU" dirty="0"/>
              <a:t>Есть специфичные для профессий данные и методы</a:t>
            </a:r>
          </a:p>
          <a:p>
            <a:pPr lvl="1"/>
            <a:r>
              <a:rPr lang="ru-RU" dirty="0"/>
              <a:t>Программист: языки программирования</a:t>
            </a:r>
          </a:p>
          <a:p>
            <a:pPr lvl="1"/>
            <a:r>
              <a:rPr lang="ru-RU" dirty="0"/>
              <a:t>Рабочий: специализации</a:t>
            </a:r>
          </a:p>
          <a:p>
            <a:r>
              <a:rPr lang="ru-RU" dirty="0"/>
              <a:t>Рабочий и программист – являются людьми</a:t>
            </a:r>
          </a:p>
          <a:p>
            <a:pPr lvl="1"/>
            <a:r>
              <a:rPr lang="ru-RU" dirty="0"/>
              <a:t>Всё, что верно для людей, верно и для рабочих, и программистов</a:t>
            </a:r>
          </a:p>
          <a:p>
            <a:r>
              <a:rPr lang="ru-RU" dirty="0"/>
              <a:t>Рабочий и программист сохраняют свойства людей, добавляя к ним свои данные и методы</a:t>
            </a:r>
          </a:p>
        </p:txBody>
      </p:sp>
    </p:spTree>
    <p:extLst>
      <p:ext uri="{BB962C8B-B14F-4D97-AF65-F5344CB8AC3E}">
        <p14:creationId xmlns:p14="http://schemas.microsoft.com/office/powerpoint/2010/main" val="1001435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F7773FD-B956-56B0-A8F6-9913528C7563}"/>
              </a:ext>
            </a:extLst>
          </p:cNvPr>
          <p:cNvSpPr txBox="1"/>
          <p:nvPr/>
        </p:nvSpPr>
        <p:spPr>
          <a:xfrm>
            <a:off x="443372" y="0"/>
            <a:ext cx="11305256" cy="66325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7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Структура, хранящая данные, общие для всех типов </a:t>
            </a:r>
            <a:r>
              <a:rPr lang="en-US" sz="17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HTTP-</a:t>
            </a:r>
            <a:r>
              <a:rPr lang="ru-RU" sz="17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запросов.</a:t>
            </a:r>
            <a:endParaRPr lang="ru-RU" sz="17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ru-RU" sz="17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Она не будет использоваться для полиморфного удаления наследников.</a:t>
            </a:r>
            <a:endParaRPr lang="ru-RU" sz="17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ru-RU" sz="17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По умолчанию у неё публичный невиртуальный деструктор, чтобы</a:t>
            </a:r>
            <a:endParaRPr lang="ru-RU" sz="17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ru-RU" sz="17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не иметь накладных расходов на таблицу виртуальных функций.</a:t>
            </a:r>
            <a:endParaRPr lang="ru-RU" sz="17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7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BaseHttpRequest</a:t>
            </a:r>
            <a:r>
              <a:rPr lang="en-US" sz="17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sz="17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 // </a:t>
            </a:r>
            <a:r>
              <a:rPr lang="ru-RU" sz="17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У всех запросов есть </a:t>
            </a:r>
            <a:r>
              <a:rPr lang="en-US" sz="17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target </a:t>
            </a:r>
            <a:r>
              <a:rPr lang="ru-RU" sz="17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и заголовки</a:t>
            </a:r>
            <a:endParaRPr lang="ru-RU" sz="17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ru-RU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7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sz="17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target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7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sz="17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unordered_map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7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sz="17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7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sz="17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headers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b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en-US" sz="17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GetRequest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en-US" sz="17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BaseHttpRequest</a:t>
            </a:r>
            <a:r>
              <a:rPr lang="en-US" sz="17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sz="17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 // </a:t>
            </a:r>
            <a:r>
              <a:rPr lang="ru-RU" sz="17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У </a:t>
            </a:r>
            <a:r>
              <a:rPr lang="en-US" sz="17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GET-</a:t>
            </a:r>
            <a:r>
              <a:rPr lang="ru-RU" sz="17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запроса нет тела</a:t>
            </a:r>
            <a:endParaRPr lang="ru-RU" sz="17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ru-RU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};</a:t>
            </a:r>
            <a:endParaRPr lang="en-US" sz="17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7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PutRequest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en-US" sz="17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BaseHttpRequest</a:t>
            </a:r>
            <a:r>
              <a:rPr lang="en-US" sz="17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7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sz="17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};</a:t>
            </a:r>
            <a:endParaRPr lang="en-US" sz="17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sz="17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PostRequest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en-US" sz="17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BaseHttpRequest</a:t>
            </a:r>
            <a:r>
              <a:rPr lang="en-US" sz="17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7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sz="17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r>
              <a:rPr lang="en-US" sz="17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DeleteRequest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en-US" sz="17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BaseHttpRequest</a:t>
            </a:r>
            <a:r>
              <a:rPr lang="en-US" sz="17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sz="17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 // DELETE-</a:t>
            </a:r>
            <a:r>
              <a:rPr lang="ru-RU" sz="17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запрос не имеет тело</a:t>
            </a:r>
            <a:endParaRPr lang="ru-RU" sz="17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ru-RU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};</a:t>
            </a:r>
            <a:endParaRPr lang="en-US" sz="17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endParaRPr lang="en-US" sz="1700" b="0" dirty="0">
              <a:solidFill>
                <a:srgbClr val="008000"/>
              </a:solidFill>
              <a:effectLst/>
              <a:latin typeface="Consolas" panose="020B0609020204030204" pitchFamily="49" charset="0"/>
            </a:endParaRPr>
          </a:p>
          <a:p>
            <a:r>
              <a:rPr lang="ru-RU" sz="17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Запрос — один из указанных </a:t>
            </a:r>
            <a:r>
              <a:rPr lang="ru-RU" sz="1700" dirty="0">
                <a:solidFill>
                  <a:srgbClr val="008000"/>
                </a:solidFill>
                <a:latin typeface="Consolas" panose="020B0609020204030204" pitchFamily="49" charset="0"/>
              </a:rPr>
              <a:t>видов </a:t>
            </a:r>
            <a:r>
              <a:rPr lang="ru-RU" sz="17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запросов (подробнее про </a:t>
            </a:r>
            <a:r>
              <a:rPr lang="en-US" sz="17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std::variant</a:t>
            </a:r>
            <a:r>
              <a:rPr lang="ru-RU" sz="17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в конце темы)</a:t>
            </a:r>
            <a:endParaRPr lang="ru-RU" sz="17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7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using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Request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sz="17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variant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7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GetRequest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7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PostRequest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7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PutRequest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7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DeleteRequest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&gt;;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0EB8236-4371-B23E-6231-2201166431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662531" y="2708920"/>
            <a:ext cx="6529468" cy="2376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469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F17CB13-6FDE-E2B2-6985-711E65DC0F1A}"/>
              </a:ext>
            </a:extLst>
          </p:cNvPr>
          <p:cNvSpPr txBox="1"/>
          <p:nvPr/>
        </p:nvSpPr>
        <p:spPr>
          <a:xfrm>
            <a:off x="838200" y="1582340"/>
            <a:ext cx="8952656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Request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request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ostream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endParaRPr lang="en-US" b="0" dirty="0">
              <a:solidFill>
                <a:srgbClr val="0000FF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main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() {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795E26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267F99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PostRequest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       </a:t>
            </a:r>
            <a:r>
              <a:rPr lang="en-US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"/</a:t>
            </a:r>
            <a:r>
              <a:rPr lang="en-US" b="0" dirty="0" err="1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log_in</a:t>
            </a:r>
            <a:r>
              <a:rPr lang="en-US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       {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         { </a:t>
            </a:r>
            <a:r>
              <a:rPr lang="en-US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"Host"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"example.com"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},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         { </a:t>
            </a:r>
            <a:r>
              <a:rPr lang="en-US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"Content-Type"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"application/</a:t>
            </a:r>
            <a:r>
              <a:rPr lang="en-US" b="0" dirty="0" err="1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json</a:t>
            </a:r>
            <a:r>
              <a:rPr lang="en-US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},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       },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       </a:t>
            </a:r>
            <a:r>
              <a:rPr lang="en-US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R"({"login": "</a:t>
            </a:r>
            <a:r>
              <a:rPr lang="en-US" b="0" dirty="0" err="1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john.doe</a:t>
            </a:r>
            <a:r>
              <a:rPr lang="en-US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", "password": "12345"})"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     },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cout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7BEEE1A2-CAEE-EE29-86DE-FA5ABC95F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Использование </a:t>
            </a:r>
            <a:r>
              <a:rPr lang="en-US" dirty="0"/>
              <a:t>Request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A71E4D-24AC-2D50-6035-51073CBE917D}"/>
              </a:ext>
            </a:extLst>
          </p:cNvPr>
          <p:cNvSpPr txBox="1"/>
          <p:nvPr/>
        </p:nvSpPr>
        <p:spPr>
          <a:xfrm>
            <a:off x="4727848" y="5015546"/>
            <a:ext cx="6096000" cy="1477328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POST /</a:t>
            </a:r>
            <a:r>
              <a:rPr lang="en-US" dirty="0" err="1">
                <a:latin typeface="Consolas" panose="020B0609020204030204" pitchFamily="49" charset="0"/>
              </a:rPr>
              <a:t>log_in</a:t>
            </a:r>
            <a:r>
              <a:rPr lang="en-US" dirty="0">
                <a:latin typeface="Consolas" panose="020B0609020204030204" pitchFamily="49" charset="0"/>
              </a:rPr>
              <a:t> HTTP/1.1</a:t>
            </a:r>
          </a:p>
          <a:p>
            <a:r>
              <a:rPr lang="en-US" dirty="0">
                <a:latin typeface="Consolas" panose="020B0609020204030204" pitchFamily="49" charset="0"/>
              </a:rPr>
              <a:t>Host: example.com</a:t>
            </a:r>
          </a:p>
          <a:p>
            <a:r>
              <a:rPr lang="en-US" dirty="0">
                <a:latin typeface="Consolas" panose="020B0609020204030204" pitchFamily="49" charset="0"/>
              </a:rPr>
              <a:t>Content-Type: application/</a:t>
            </a:r>
            <a:r>
              <a:rPr lang="en-US" dirty="0" err="1">
                <a:latin typeface="Consolas" panose="020B0609020204030204" pitchFamily="49" charset="0"/>
              </a:rPr>
              <a:t>json</a:t>
            </a:r>
            <a:endParaRPr lang="en-US" dirty="0">
              <a:latin typeface="Consolas" panose="020B0609020204030204" pitchFamily="49" charset="0"/>
            </a:endParaRPr>
          </a:p>
          <a:p>
            <a:endParaRPr lang="en-US" dirty="0">
              <a:latin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</a:rPr>
              <a:t>{"login": "</a:t>
            </a:r>
            <a:r>
              <a:rPr lang="en-US" dirty="0" err="1">
                <a:latin typeface="Consolas" panose="020B0609020204030204" pitchFamily="49" charset="0"/>
              </a:rPr>
              <a:t>john.doe</a:t>
            </a:r>
            <a:r>
              <a:rPr lang="en-US" dirty="0">
                <a:latin typeface="Consolas" panose="020B0609020204030204" pitchFamily="49" charset="0"/>
              </a:rPr>
              <a:t>", "password": "12345"}</a:t>
            </a:r>
          </a:p>
        </p:txBody>
      </p:sp>
    </p:spTree>
    <p:extLst>
      <p:ext uri="{BB962C8B-B14F-4D97-AF65-F5344CB8AC3E}">
        <p14:creationId xmlns:p14="http://schemas.microsoft.com/office/powerpoint/2010/main" val="229407677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F0858-5903-8AC6-1805-5FFF4144D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Публичный виртуальный деструктор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2B7F4A-D541-B124-CE0E-F35A20E4A4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Применяется, когда наследники класса будут удаляться полиморфно (по указателю на родительский класс)</a:t>
            </a:r>
          </a:p>
          <a:p>
            <a:pPr lvl="1"/>
            <a:r>
              <a:rPr lang="en-US" dirty="0"/>
              <a:t>Base* base = new Derived(); … delete base;</a:t>
            </a:r>
          </a:p>
          <a:p>
            <a:pPr lvl="1"/>
            <a:r>
              <a:rPr lang="en-US" dirty="0" err="1"/>
              <a:t>unique_ptr</a:t>
            </a:r>
            <a:r>
              <a:rPr lang="en-US" dirty="0"/>
              <a:t>&lt;Base&gt; base = </a:t>
            </a:r>
            <a:r>
              <a:rPr lang="en-US" dirty="0" err="1"/>
              <a:t>make_unique</a:t>
            </a:r>
            <a:r>
              <a:rPr lang="en-US" dirty="0"/>
              <a:t>&lt;Derived&gt;();</a:t>
            </a:r>
            <a:endParaRPr lang="ru-RU" dirty="0"/>
          </a:p>
          <a:p>
            <a:r>
              <a:rPr lang="ru-RU" dirty="0"/>
              <a:t>Виртуальный деструктор нужен, чтобы корректно разрушить объект</a:t>
            </a:r>
          </a:p>
        </p:txBody>
      </p:sp>
    </p:spTree>
    <p:extLst>
      <p:ext uri="{BB962C8B-B14F-4D97-AF65-F5344CB8AC3E}">
        <p14:creationId xmlns:p14="http://schemas.microsoft.com/office/powerpoint/2010/main" val="249580963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17C5394-0CD4-431E-CC04-37885E1EEA4E}"/>
              </a:ext>
            </a:extLst>
          </p:cNvPr>
          <p:cNvSpPr txBox="1"/>
          <p:nvPr/>
        </p:nvSpPr>
        <p:spPr>
          <a:xfrm>
            <a:off x="0" y="0"/>
            <a:ext cx="8256240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Shape 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public:</a:t>
            </a:r>
            <a:endParaRPr 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 //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Публичный виртуальный деструктор позволит безопасно</a:t>
            </a:r>
            <a:endParaRPr lang="ru-RU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 // удалять наследников, используя указатель на класс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Shape.</a:t>
            </a:r>
            <a:endParaRPr 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virtual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~Shape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SetColor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uint32_t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 { 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m_color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 }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uint32_t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GetColor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m_color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 }</a:t>
            </a:r>
          </a:p>
          <a:p>
            <a:b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protected:</a:t>
            </a:r>
            <a:endParaRPr 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uint32_t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): 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m_color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} { }</a:t>
            </a:r>
            <a:b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private:</a:t>
            </a:r>
            <a:endParaRPr 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uint32_t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m_color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b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Circle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Shape 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public:</a:t>
            </a:r>
            <a:endParaRPr 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Circle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uint32_t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rgbClr val="3B3B3B"/>
                </a:solidFill>
                <a:latin typeface="Consolas" panose="020B0609020204030204" pitchFamily="49" charset="0"/>
              </a:rPr>
              <a:t>        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}, 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m_radius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} {}</a:t>
            </a:r>
            <a:b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 //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Так как деструктор родителя виртуальный,</a:t>
            </a:r>
            <a:endParaRPr lang="ru-RU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 // он остаётся виртуальным и в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Circle</a:t>
            </a:r>
            <a:endParaRPr 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private:</a:t>
            </a:r>
            <a:endParaRPr 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m_radius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5ABD8E-AD96-4437-334C-29C3231919E3}"/>
              </a:ext>
            </a:extLst>
          </p:cNvPr>
          <p:cNvSpPr txBox="1"/>
          <p:nvPr/>
        </p:nvSpPr>
        <p:spPr>
          <a:xfrm>
            <a:off x="6816080" y="3500438"/>
            <a:ext cx="5400304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Rectangle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Shape 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public:</a:t>
            </a:r>
            <a:endParaRPr 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Rectangle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w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h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dirty="0">
                <a:solidFill>
                  <a:srgbClr val="3B3B3B"/>
                </a:solidFill>
                <a:latin typeface="Consolas" panose="020B0609020204030204" pitchFamily="49" charset="0"/>
              </a:rPr>
              <a:t>             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uint32_t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  :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}</a:t>
            </a:r>
          </a:p>
          <a:p>
            <a:r>
              <a:rPr lang="en-US" dirty="0">
                <a:solidFill>
                  <a:srgbClr val="3B3B3B"/>
                </a:solidFill>
                <a:latin typeface="Consolas" panose="020B0609020204030204" pitchFamily="49" charset="0"/>
              </a:rPr>
              <a:t>        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m_width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w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}, 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m_height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h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}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{ }</a:t>
            </a:r>
          </a:p>
          <a:p>
            <a:b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private:</a:t>
            </a:r>
            <a:endParaRPr 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m_width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m_height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2208596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B9551C5-2AAD-F4E3-A616-22D833CD8F54}"/>
              </a:ext>
            </a:extLst>
          </p:cNvPr>
          <p:cNvSpPr txBox="1"/>
          <p:nvPr/>
        </p:nvSpPr>
        <p:spPr>
          <a:xfrm>
            <a:off x="11707" y="3083166"/>
            <a:ext cx="1200065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>
              <a:buNone/>
            </a:pP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 //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Создаём в куче окружность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std::</a:t>
            </a:r>
            <a:r>
              <a:rPr lang="en-US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unique_ptr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Circle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std::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make_unique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Circle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&gt;(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0xFF00FF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std::</a:t>
            </a:r>
            <a:r>
              <a:rPr lang="en-US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unique_ptr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Rectangle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std::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make_unique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Rectangle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&gt;(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0xFF00FF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buNone/>
            </a:pPr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std::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vector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&lt;std::</a:t>
            </a:r>
            <a:r>
              <a:rPr lang="en-US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unique_ptr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&gt;&gt; 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shapes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shapes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push_back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(std::</a:t>
            </a:r>
            <a:r>
              <a:rPr lang="en-US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move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shapes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push_back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(std::</a:t>
            </a:r>
            <a:r>
              <a:rPr lang="en-US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move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pPr>
              <a:buNone/>
            </a:pPr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 //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При разрушении векторов, все указатели на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Shape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будут разрушены и удалять объекты в куче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7CD7D36-818A-E754-B74F-967065E752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Единоличное владение полиморфными объектами в динамической памяти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312249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58F0D-42AF-658D-95B7-74977D0C0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Совместное владение полиморфными объектами в динамической памяти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354188-632B-6B58-9DE4-09626EBC2FD5}"/>
              </a:ext>
            </a:extLst>
          </p:cNvPr>
          <p:cNvSpPr txBox="1"/>
          <p:nvPr/>
        </p:nvSpPr>
        <p:spPr>
          <a:xfrm>
            <a:off x="838200" y="2492895"/>
            <a:ext cx="1051560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SharedPtrCollection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std::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vector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&lt;std::</a:t>
            </a:r>
            <a:r>
              <a:rPr lang="en-US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shared_ptr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&gt;&gt; 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shapes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std::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make_shared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Circle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&gt;(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0xFF00FF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std::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make_shared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Rectangle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&gt;(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0xFF00FF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shapes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push_back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shapes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push_back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buNone/>
            </a:pPr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8A1BFF"/>
                </a:solidFill>
                <a:effectLst/>
                <a:latin typeface="Consolas" panose="020B0609020204030204" pitchFamily="49" charset="0"/>
              </a:rPr>
              <a:t>assert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shapes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== 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76770455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2104878-8459-B0F5-97BF-DD41CAA61B04}"/>
              </a:ext>
            </a:extLst>
          </p:cNvPr>
          <p:cNvSpPr txBox="1"/>
          <p:nvPr/>
        </p:nvSpPr>
        <p:spPr>
          <a:xfrm>
            <a:off x="0" y="0"/>
            <a:ext cx="10920536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&lt;memory&gt;</a:t>
            </a:r>
            <a:endParaRPr 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vector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unique_ptr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&gt;&gt;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CreateShapes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ru-RU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vector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unique_ptr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&gt;&gt;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shapes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endParaRPr lang="ru-RU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shapes</a:t>
            </a:r>
            <a:r>
              <a:rPr lang="en-US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push_back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make_unique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Circle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&gt;(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20.0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0xff0000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shapes</a:t>
            </a:r>
            <a:r>
              <a:rPr lang="en-US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push_back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make_unique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Rectangle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&gt;(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20.0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30.0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0xff00ff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shapes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TestShapes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ru-RU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vector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unique_ptr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&gt;&gt;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shapes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CreateShapes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b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 /* ... */</a:t>
            </a:r>
            <a:endParaRPr 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 //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Деструктор класса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vector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безопасно удалит хранящиеся в нём</a:t>
            </a:r>
            <a:endParaRPr lang="ru-RU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 // указатели 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unique_ptr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а каждый из указателей — свою фигуру.</a:t>
            </a:r>
            <a:endParaRPr lang="ru-RU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 // Виртуальный деструктор класса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Shape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позволит безопасно</a:t>
            </a:r>
            <a:endParaRPr lang="ru-RU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 // разрушить наследников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Shape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по указателю на базовый класс</a:t>
            </a:r>
            <a:endParaRPr lang="ru-RU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93553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F0858-5903-8AC6-1805-5FFF4144D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Защищённый невиртуальный деструктор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F1602B-E66B-C387-3E3C-60001962B0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Используется в базовом классе, не предназначенном для полиморфного удаления</a:t>
            </a:r>
          </a:p>
          <a:p>
            <a:pPr lvl="1"/>
            <a:r>
              <a:rPr lang="ru-RU" dirty="0"/>
              <a:t>Не создаётся напрямую (создаются только наследники)</a:t>
            </a:r>
          </a:p>
          <a:p>
            <a:pPr lvl="1"/>
            <a:r>
              <a:rPr lang="ru-RU" dirty="0"/>
              <a:t>Не удаляется полиморфно</a:t>
            </a:r>
          </a:p>
          <a:p>
            <a:r>
              <a:rPr lang="ru-RU" dirty="0"/>
              <a:t>Уменьшает количество виртуальных функций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492999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BEDD403-E270-C669-72A0-4A1ECBA03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</a:t>
            </a:r>
            <a:endParaRPr 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3B93E98-7B5F-17CC-FE50-D79DB6F4B6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7688" y="1839004"/>
            <a:ext cx="5184576" cy="4653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056269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C9592E2-6F53-78A9-91DB-177D3085B808}"/>
              </a:ext>
            </a:extLst>
          </p:cNvPr>
          <p:cNvSpPr txBox="1"/>
          <p:nvPr/>
        </p:nvSpPr>
        <p:spPr>
          <a:xfrm>
            <a:off x="7467" y="0"/>
            <a:ext cx="6096000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Drawable 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public:</a:t>
            </a:r>
            <a:endParaRPr 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virtual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Draw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protected:</a:t>
            </a:r>
            <a:endParaRPr 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 //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Класс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Drawable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не предназначен для</a:t>
            </a:r>
            <a:endParaRPr lang="en-US" b="0" dirty="0">
              <a:solidFill>
                <a:srgbClr val="008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  //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полиморфного удаления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своих подклассов,</a:t>
            </a:r>
            <a:endParaRPr lang="en-US" b="0" dirty="0">
              <a:solidFill>
                <a:srgbClr val="008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  //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поэтому его деструктор — защищённый</a:t>
            </a:r>
            <a:endParaRPr lang="en-US" b="0" dirty="0">
              <a:solidFill>
                <a:srgbClr val="008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  //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невиртуальный</a:t>
            </a:r>
            <a:endParaRPr lang="ru-RU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ru-RU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~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Drawable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endParaRPr lang="ru-RU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Animal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Drawable 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public:</a:t>
            </a:r>
            <a:endParaRPr 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Eat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"Nom-nom"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}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virtual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Move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 //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Наследники класса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Animal</a:t>
            </a:r>
          </a:p>
          <a:p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  //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будут удаляться полиморфно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.</a:t>
            </a:r>
            <a:endParaRPr lang="ru-RU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virtual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~Animal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797AC2-4580-F65E-24A7-BCDE9D8BFE22}"/>
              </a:ext>
            </a:extLst>
          </p:cNvPr>
          <p:cNvSpPr txBox="1"/>
          <p:nvPr/>
        </p:nvSpPr>
        <p:spPr>
          <a:xfrm>
            <a:off x="6119491" y="5160"/>
            <a:ext cx="6065042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Fish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Animal 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public:</a:t>
            </a:r>
            <a:endParaRPr lang="en-US" sz="16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 // </a:t>
            </a:r>
            <a:r>
              <a:rPr lang="ru-RU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Реализуем метод</a:t>
            </a:r>
            <a:endParaRPr lang="ru-RU" sz="16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ru-RU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Move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override 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"Swim"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}</a:t>
            </a:r>
          </a:p>
          <a:p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 void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Draw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override 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"&gt;&lt;(((*&gt;"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}</a:t>
            </a:r>
          </a:p>
          <a:p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endParaRPr lang="en-US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Cat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Animal 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public:</a:t>
            </a:r>
            <a:endParaRPr lang="en-US" sz="16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Move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override 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"Run"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}</a:t>
            </a:r>
          </a:p>
          <a:p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Draw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override 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"(^w^)"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}</a:t>
            </a:r>
          </a:p>
          <a:p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endParaRPr lang="en-US" sz="1600" b="0" dirty="0">
              <a:solidFill>
                <a:srgbClr val="0000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Robot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Drawable 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public:</a:t>
            </a:r>
            <a:endParaRPr lang="en-US" sz="16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Draw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override 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"~[</a:t>
            </a:r>
            <a:r>
              <a:rPr lang="en-US" sz="16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o_o</a:t>
            </a:r>
            <a:r>
              <a:rPr lang="en-US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]~"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}</a:t>
            </a:r>
          </a:p>
          <a:p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};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025601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7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7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7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7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7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7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7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7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6" end="2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7">
                                            <p:txEl>
                                              <p:pRg st="26" end="2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78A11AA-F11C-43CA-AF24-B81732CE1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Наследование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875E180-BF1C-4731-94AF-7D7410D233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Выражает отношение «является» между классами</a:t>
            </a:r>
          </a:p>
          <a:p>
            <a:pPr lvl="1"/>
            <a:r>
              <a:rPr lang="ru-RU" dirty="0"/>
              <a:t>Программист является Человеком</a:t>
            </a:r>
          </a:p>
          <a:p>
            <a:pPr lvl="1"/>
            <a:r>
              <a:rPr lang="ru-RU" dirty="0"/>
              <a:t>Рабочий является Человеком</a:t>
            </a:r>
          </a:p>
          <a:p>
            <a:r>
              <a:rPr lang="ru-RU" dirty="0"/>
              <a:t>Помогает повторному использованию кода</a:t>
            </a:r>
          </a:p>
          <a:p>
            <a:pPr lvl="1"/>
            <a:r>
              <a:rPr lang="ru-RU" dirty="0"/>
              <a:t>Новый класс наследует данные и поведение базового класса</a:t>
            </a:r>
          </a:p>
          <a:p>
            <a:r>
              <a:rPr lang="ru-RU" dirty="0"/>
              <a:t>Делает возможным модификацию и расширение</a:t>
            </a:r>
          </a:p>
          <a:p>
            <a:pPr lvl="1"/>
            <a:r>
              <a:rPr lang="ru-RU" dirty="0"/>
              <a:t>Класс-потомок может добавить свои поля и методы</a:t>
            </a:r>
          </a:p>
          <a:p>
            <a:pPr lvl="1"/>
            <a:r>
              <a:rPr lang="ru-RU" dirty="0"/>
              <a:t>Можно переопределить поведение базового класса</a:t>
            </a:r>
          </a:p>
        </p:txBody>
      </p:sp>
    </p:spTree>
    <p:extLst>
      <p:ext uri="{BB962C8B-B14F-4D97-AF65-F5344CB8AC3E}">
        <p14:creationId xmlns:p14="http://schemas.microsoft.com/office/powerpoint/2010/main" val="2456785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5E7E533-68C0-7994-0483-48D7B9D241A7}"/>
              </a:ext>
            </a:extLst>
          </p:cNvPr>
          <p:cNvSpPr txBox="1"/>
          <p:nvPr/>
        </p:nvSpPr>
        <p:spPr>
          <a:xfrm>
            <a:off x="20482" y="1"/>
            <a:ext cx="11908166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DrawPicture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vector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Drawable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picture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ru-RU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6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</a:rPr>
              <a:t>*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drawable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en-US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picture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ru-RU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drawable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Draw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}</a:t>
            </a:r>
          </a:p>
          <a:p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</a:t>
            </a:r>
            <a:endParaRPr lang="ru-RU" sz="16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endParaRPr lang="ru-RU" sz="16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PlayWithDrawables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ru-RU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 // </a:t>
            </a:r>
            <a:r>
              <a:rPr lang="ru-RU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Вектор </a:t>
            </a:r>
            <a:r>
              <a:rPr 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animals </a:t>
            </a:r>
            <a:r>
              <a:rPr lang="ru-RU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владеет животными</a:t>
            </a:r>
            <a:r>
              <a:rPr 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ru-RU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При его разрушении будут удалены животные.</a:t>
            </a:r>
            <a:endParaRPr lang="ru-RU" sz="16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ru-RU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vector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unique_ptr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Animal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&gt;&gt;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animals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animals</a:t>
            </a:r>
            <a:r>
              <a:rPr lang="en-US" sz="16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push_back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make_unique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Cat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&gt;());</a:t>
            </a:r>
          </a:p>
          <a:p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animals</a:t>
            </a:r>
            <a:r>
              <a:rPr lang="en-US" sz="16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push_back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make_unique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Fish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&gt;());</a:t>
            </a:r>
            <a:endParaRPr lang="ru-RU" sz="16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endParaRPr lang="ru-RU" sz="1600" b="0" dirty="0">
              <a:solidFill>
                <a:srgbClr val="008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 // </a:t>
            </a:r>
            <a:r>
              <a:rPr lang="ru-RU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Вектор </a:t>
            </a:r>
            <a:r>
              <a:rPr 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picture </a:t>
            </a:r>
            <a:r>
              <a:rPr lang="ru-RU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не владеет своими </a:t>
            </a:r>
            <a:r>
              <a:rPr 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drawable-</a:t>
            </a:r>
            <a:r>
              <a:rPr lang="ru-RU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объектами, так как хранит обычные указатели. </a:t>
            </a:r>
          </a:p>
          <a:p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</a:rPr>
              <a:t>  // </a:t>
            </a:r>
            <a:r>
              <a:rPr lang="ru-RU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При разрушении </a:t>
            </a:r>
            <a:r>
              <a:rPr 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picture </a:t>
            </a:r>
            <a:r>
              <a:rPr lang="ru-RU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не будут удалены </a:t>
            </a:r>
            <a:r>
              <a:rPr 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drawable-</a:t>
            </a:r>
            <a:r>
              <a:rPr lang="ru-RU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объекты.</a:t>
            </a:r>
            <a:endParaRPr lang="ru-RU" sz="16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ru-RU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vector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Drawable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*&gt;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picture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6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animal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en-US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animals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ru-RU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   // Animal* </a:t>
            </a:r>
            <a:r>
              <a:rPr lang="ru-RU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можно преобразовывать в </a:t>
            </a:r>
            <a:r>
              <a:rPr 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const Drawable*,</a:t>
            </a:r>
            <a:r>
              <a:rPr lang="ru-RU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так как </a:t>
            </a:r>
            <a:r>
              <a:rPr 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Animal — </a:t>
            </a:r>
            <a:r>
              <a:rPr lang="ru-RU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наследник </a:t>
            </a:r>
            <a:r>
              <a:rPr 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Drawable.</a:t>
            </a:r>
            <a:endParaRPr lang="en-US" sz="16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picture</a:t>
            </a:r>
            <a:r>
              <a:rPr lang="en-US" sz="16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push_back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animal</a:t>
            </a:r>
            <a:r>
              <a:rPr lang="en-US" sz="16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}</a:t>
            </a:r>
            <a:endParaRPr lang="ru-RU" sz="16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endParaRPr lang="ru-RU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Robot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robot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  <a:endParaRPr lang="ru-RU" sz="16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 // </a:t>
            </a:r>
            <a:r>
              <a:rPr lang="ru-RU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Робот унаследован от </a:t>
            </a:r>
            <a:r>
              <a:rPr 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Drawable, </a:t>
            </a:r>
            <a:r>
              <a:rPr lang="ru-RU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поэтому указатель </a:t>
            </a:r>
            <a:r>
              <a:rPr 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const Robot* </a:t>
            </a:r>
            <a:r>
              <a:rPr lang="ru-RU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конвертируется в </a:t>
            </a:r>
            <a:r>
              <a:rPr 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const Drawable*.</a:t>
            </a:r>
            <a:endParaRPr lang="en-US" sz="16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picture</a:t>
            </a:r>
            <a:r>
              <a:rPr lang="en-US" sz="16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push_back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robot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DrawPicture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picture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</a:t>
            </a:r>
            <a:endParaRPr lang="ru-RU" sz="16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endParaRPr lang="ru-RU" sz="16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 // </a:t>
            </a:r>
            <a:r>
              <a:rPr lang="ru-RU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Деструктор вектора </a:t>
            </a:r>
            <a:r>
              <a:rPr 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animals </a:t>
            </a:r>
            <a:r>
              <a:rPr lang="ru-RU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удалит животных, а </a:t>
            </a:r>
            <a:r>
              <a:rPr 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robot</a:t>
            </a:r>
            <a:r>
              <a:rPr lang="ru-RU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удалится сам.</a:t>
            </a:r>
            <a:endParaRPr lang="ru-RU" sz="16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ru-RU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BB5787-A6A4-292A-1B16-3775AE497A23}"/>
              </a:ext>
            </a:extLst>
          </p:cNvPr>
          <p:cNvSpPr txBox="1"/>
          <p:nvPr/>
        </p:nvSpPr>
        <p:spPr>
          <a:xfrm>
            <a:off x="8976320" y="5661248"/>
            <a:ext cx="2366460" cy="92333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/>
              <a:t>(^w^)</a:t>
            </a:r>
          </a:p>
          <a:p>
            <a:r>
              <a:rPr lang="en-US" dirty="0"/>
              <a:t>&gt;&lt;(((*&gt;</a:t>
            </a:r>
          </a:p>
          <a:p>
            <a:r>
              <a:rPr lang="en-US" dirty="0"/>
              <a:t>~[</a:t>
            </a:r>
            <a:r>
              <a:rPr lang="en-US" dirty="0" err="1"/>
              <a:t>o_o</a:t>
            </a:r>
            <a:r>
              <a:rPr lang="en-US" dirty="0"/>
              <a:t>]~</a:t>
            </a:r>
          </a:p>
        </p:txBody>
      </p:sp>
    </p:spTree>
    <p:extLst>
      <p:ext uri="{BB962C8B-B14F-4D97-AF65-F5344CB8AC3E}">
        <p14:creationId xmlns:p14="http://schemas.microsoft.com/office/powerpoint/2010/main" val="3268831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5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5AB8715B-7E6C-0E42-D851-5C0E7905B4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5521" y="-8860"/>
            <a:ext cx="8640960" cy="6875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737465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95A81-2D81-6B36-7114-B5E27C3DE5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Финальные классы и методы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CF64C6-861C-10FE-9C0F-3358320ABE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67547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4A9AE1F-64C5-1E39-C872-A2A34BD47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Ключевое слово </a:t>
            </a:r>
            <a:r>
              <a:rPr lang="en-US" dirty="0"/>
              <a:t>final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DB72CA3-C80F-2381-8947-B377FF54A5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ru-RU" dirty="0"/>
              <a:t>Класс можно объявить конечным классом иерархии, используя ключевое слово </a:t>
            </a:r>
            <a:r>
              <a:rPr lang="en-US" b="1" dirty="0"/>
              <a:t>final</a:t>
            </a:r>
            <a:endParaRPr lang="ru-RU" b="1" dirty="0"/>
          </a:p>
          <a:p>
            <a:pPr lvl="1"/>
            <a:r>
              <a:rPr lang="en-US" dirty="0"/>
              <a:t>class </a:t>
            </a:r>
            <a:r>
              <a:rPr lang="en-US" dirty="0" err="1"/>
              <a:t>SomeClass</a:t>
            </a:r>
            <a:r>
              <a:rPr lang="en-US" dirty="0"/>
              <a:t> final { … };</a:t>
            </a:r>
          </a:p>
          <a:p>
            <a:pPr lvl="1"/>
            <a:r>
              <a:rPr lang="ru-RU" dirty="0"/>
              <a:t>От такого класса нельзя будет унаследоваться</a:t>
            </a:r>
            <a:endParaRPr lang="en-US" dirty="0"/>
          </a:p>
          <a:p>
            <a:r>
              <a:rPr lang="ru-RU" b="1" dirty="0"/>
              <a:t>Виртуальный</a:t>
            </a:r>
            <a:r>
              <a:rPr lang="ru-RU" dirty="0"/>
              <a:t> метод можно объявить финальным</a:t>
            </a:r>
          </a:p>
          <a:p>
            <a:pPr lvl="1"/>
            <a:r>
              <a:rPr lang="ru-RU" dirty="0"/>
              <a:t>Этот метод нельзя переопределить в подклассе</a:t>
            </a:r>
          </a:p>
          <a:p>
            <a:r>
              <a:rPr lang="ru-RU" dirty="0"/>
              <a:t>Применение:</a:t>
            </a:r>
          </a:p>
          <a:p>
            <a:pPr lvl="1"/>
            <a:r>
              <a:rPr lang="ru-RU" dirty="0"/>
              <a:t>Явно запретить наследовать классы и переопределять методы, не предназначенные для этого</a:t>
            </a:r>
          </a:p>
          <a:p>
            <a:pPr lvl="1"/>
            <a:r>
              <a:rPr lang="ru-RU" dirty="0"/>
              <a:t>Компилятор может оптимизировать вызов виртуального метода, если знает, что метод не переопределяется в подклассе</a:t>
            </a:r>
          </a:p>
          <a:p>
            <a:pPr lvl="2"/>
            <a:r>
              <a:rPr lang="ru-RU" dirty="0"/>
              <a:t>Это называется девиртуализацией</a:t>
            </a:r>
          </a:p>
        </p:txBody>
      </p:sp>
    </p:spTree>
    <p:extLst>
      <p:ext uri="{BB962C8B-B14F-4D97-AF65-F5344CB8AC3E}">
        <p14:creationId xmlns:p14="http://schemas.microsoft.com/office/powerpoint/2010/main" val="267973157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2836793-14BF-656B-E6E2-EA2D2C25B6A0}"/>
              </a:ext>
            </a:extLst>
          </p:cNvPr>
          <p:cNvSpPr txBox="1"/>
          <p:nvPr/>
        </p:nvSpPr>
        <p:spPr>
          <a:xfrm>
            <a:off x="0" y="-12789"/>
            <a:ext cx="12144672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IShape</a:t>
            </a:r>
            <a:r>
              <a:rPr lang="ru-RU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public:</a:t>
            </a:r>
            <a:endParaRPr 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virtual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GetArea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virtual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ToString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virtual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~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IShape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b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dirty="0" err="1">
                <a:solidFill>
                  <a:srgbClr val="267F99"/>
                </a:solidFill>
                <a:latin typeface="Consolas" panose="020B0609020204030204" pitchFamily="49" charset="0"/>
              </a:rPr>
              <a:t>S</a:t>
            </a:r>
            <a:r>
              <a:rPr lang="en-US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hape</a:t>
            </a:r>
            <a:r>
              <a:rPr lang="ru-RU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public:</a:t>
            </a:r>
          </a:p>
          <a:p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 //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Подклассы не могут переопределить этот финальный метод</a:t>
            </a:r>
            <a:endParaRPr lang="ru-RU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ToString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final</a:t>
            </a:r>
            <a:r>
              <a:rPr lang="ru-RU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ostringstream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GetType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"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AppendProperties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выводим специфичные для фигуры свойства</a:t>
            </a:r>
            <a:endParaRPr lang="ru-RU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area: "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GetArea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();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выводим общие для всех фигур свойства</a:t>
            </a:r>
            <a:endParaRPr lang="ru-RU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</a:t>
            </a:r>
            <a:r>
              <a:rPr lang="en-US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}</a:t>
            </a:r>
          </a:p>
          <a:p>
            <a:b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private:</a:t>
            </a:r>
            <a:endParaRPr 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 //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Наследники не смогут могут вызвать приватные виртуальные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методы,</a:t>
            </a:r>
          </a:p>
          <a:p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    //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но смогут их переопределить</a:t>
            </a:r>
            <a:endParaRPr lang="ru-RU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virtual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GetType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virtual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AppendProperties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ostream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{}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};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FACD8C6-A9EA-641B-0E0E-99A66ECB78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0287" y="15776"/>
            <a:ext cx="4241713" cy="3484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8109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8319323-4BC1-7901-EC98-CB943B99F72E}"/>
              </a:ext>
            </a:extLst>
          </p:cNvPr>
          <p:cNvSpPr txBox="1"/>
          <p:nvPr/>
        </p:nvSpPr>
        <p:spPr>
          <a:xfrm>
            <a:off x="0" y="0"/>
            <a:ext cx="12192000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Circle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final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ru-RU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public:</a:t>
            </a:r>
            <a:endParaRPr 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explicit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Circle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radius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): 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m_radius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radius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}</a:t>
            </a:r>
            <a:r>
              <a:rPr lang="ru-RU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 }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GetArea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override</a:t>
            </a:r>
            <a:r>
              <a:rPr lang="ru-RU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ru-RU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::pi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m_radius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m_radius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ru-RU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ru-RU" b="0" dirty="0">
              <a:solidFill>
                <a:srgbClr val="0000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private:</a:t>
            </a:r>
            <a:endParaRPr 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GetType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override</a:t>
            </a:r>
            <a:r>
              <a:rPr lang="ru-RU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ru-RU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"Circle"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 }</a:t>
            </a:r>
            <a:endParaRPr lang="ru-RU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AppendProperties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ostream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override</a:t>
            </a:r>
            <a:r>
              <a:rPr lang="ru-RU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ru-RU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"radius: "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m_radius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ru-RU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</a:t>
            </a:r>
            <a:endParaRPr lang="ru-RU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endParaRPr lang="ru-RU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ru-RU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m_radius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endParaRPr lang="ru-RU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Square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final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ru-RU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public:</a:t>
            </a:r>
            <a:endParaRPr 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explicit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Square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): 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m_size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 {</a:t>
            </a:r>
            <a:r>
              <a:rPr lang="ru-RU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GetArea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override</a:t>
            </a:r>
            <a:r>
              <a:rPr lang="ru-RU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ru-RU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m_size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m_size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ru-RU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endParaRPr 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GetType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override</a:t>
            </a:r>
            <a:r>
              <a:rPr lang="ru-RU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ru-RU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"Square"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ru-RU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AppendProperties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ostream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override</a:t>
            </a:r>
            <a:r>
              <a:rPr lang="ru-RU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ru-RU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"size: "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m_size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ru-RU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</a:t>
            </a:r>
            <a:endParaRPr lang="ru-RU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m_size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1196920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1FFD16B-5BF4-4C9F-8019-0528F7337908}"/>
              </a:ext>
            </a:extLst>
          </p:cNvPr>
          <p:cNvSpPr txBox="1"/>
          <p:nvPr/>
        </p:nvSpPr>
        <p:spPr>
          <a:xfrm>
            <a:off x="335360" y="1772816"/>
            <a:ext cx="11233248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ProcessShapes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vector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unique_ptr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&gt;&gt;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shapes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ru-RU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totalArea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sh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shapes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ru-RU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sh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ToString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totalArea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+=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sh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GetArea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}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"Total area:"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totalArea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ru-RU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vector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unique_ptr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IShape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&gt;&gt;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shapes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shapes</a:t>
            </a:r>
            <a:r>
              <a:rPr lang="en-US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push_back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make_unique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Circle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&gt;(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shapes</a:t>
            </a:r>
            <a:r>
              <a:rPr lang="en-US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push_back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make_unique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Square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&gt;(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b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ProcessShapes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shapes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A98AFD-35EC-E6D3-B0DB-247FF240234D}"/>
              </a:ext>
            </a:extLst>
          </p:cNvPr>
          <p:cNvSpPr txBox="1"/>
          <p:nvPr/>
        </p:nvSpPr>
        <p:spPr>
          <a:xfrm>
            <a:off x="6672064" y="5805264"/>
            <a:ext cx="4248472" cy="92333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/>
              <a:t>Circle radius: 10 area: 314.159</a:t>
            </a:r>
          </a:p>
          <a:p>
            <a:r>
              <a:rPr lang="en-US" dirty="0"/>
              <a:t>Square size: 5 area: 25</a:t>
            </a:r>
          </a:p>
          <a:p>
            <a:r>
              <a:rPr lang="en-US" dirty="0"/>
              <a:t>Total area:339.159</a:t>
            </a:r>
          </a:p>
        </p:txBody>
      </p:sp>
    </p:spTree>
    <p:extLst>
      <p:ext uri="{BB962C8B-B14F-4D97-AF65-F5344CB8AC3E}">
        <p14:creationId xmlns:p14="http://schemas.microsoft.com/office/powerpoint/2010/main" val="604053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B0729D1-7FB5-5613-7F86-FFC4D8344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Виды наследования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9F26F8F-A477-1BBB-3F91-18CB2A46FE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48496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Варианты наследования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ru-RU" dirty="0"/>
              <a:t>По типу доступа к членам базового класса:</a:t>
            </a:r>
          </a:p>
          <a:p>
            <a:pPr lvl="1"/>
            <a:r>
              <a:rPr lang="ru-RU" b="1" dirty="0"/>
              <a:t>Публичное наследование</a:t>
            </a:r>
            <a:r>
              <a:rPr lang="ru-RU" dirty="0"/>
              <a:t> — открытые и защищённые члены базового класса сохраняют свой уровень доступа.</a:t>
            </a:r>
          </a:p>
          <a:p>
            <a:pPr lvl="1"/>
            <a:r>
              <a:rPr lang="ru-RU" b="1" dirty="0"/>
              <a:t>Защищённое наследование</a:t>
            </a:r>
            <a:r>
              <a:rPr lang="ru-RU" dirty="0"/>
              <a:t> — открытые и защищённые члены становятся защищёнными.</a:t>
            </a:r>
          </a:p>
          <a:p>
            <a:pPr lvl="1"/>
            <a:r>
              <a:rPr lang="ru-RU" b="1" dirty="0"/>
              <a:t>Приватное наследование</a:t>
            </a:r>
            <a:r>
              <a:rPr lang="ru-RU" dirty="0"/>
              <a:t> — открытые и защищённые члены становятся приватными.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По количеству базовых классов:</a:t>
            </a:r>
          </a:p>
          <a:p>
            <a:pPr lvl="1"/>
            <a:r>
              <a:rPr lang="ru-RU" b="1" dirty="0"/>
              <a:t>Одиночное наследование</a:t>
            </a:r>
            <a:r>
              <a:rPr lang="ru-RU" dirty="0"/>
              <a:t> — класс наследуется от одного базового класса.</a:t>
            </a:r>
          </a:p>
          <a:p>
            <a:pPr lvl="1"/>
            <a:r>
              <a:rPr lang="ru-RU" b="1" dirty="0"/>
              <a:t>Множественное наследование</a:t>
            </a:r>
            <a:r>
              <a:rPr lang="ru-RU" dirty="0"/>
              <a:t> — класс наследуется от нескольких базовых классов.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2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2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2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3" grpId="0" build="p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Открытое</a:t>
            </a:r>
            <a:r>
              <a:rPr lang="en-US" dirty="0"/>
              <a:t> (</a:t>
            </a:r>
            <a:r>
              <a:rPr lang="ru-RU" dirty="0"/>
              <a:t>публичное) наследование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FDE1E0E-95F5-4E0D-AA80-B116252FA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Основные понятия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60FDFA9-0F20-4A56-A0C8-359483F4D2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ru-RU" b="1" dirty="0"/>
              <a:t>Класс-родитель</a:t>
            </a:r>
            <a:r>
              <a:rPr lang="ru-RU" dirty="0"/>
              <a:t> – класс, от которого наследуются другие классы</a:t>
            </a:r>
          </a:p>
          <a:p>
            <a:r>
              <a:rPr lang="ru-RU" b="1" dirty="0"/>
              <a:t>Класс-потомок</a:t>
            </a:r>
            <a:r>
              <a:rPr lang="ru-RU" dirty="0"/>
              <a:t> – класс, созданный на основе другого класса с помощью наследования</a:t>
            </a:r>
          </a:p>
          <a:p>
            <a:r>
              <a:rPr lang="ru-RU" b="1" dirty="0"/>
              <a:t>Базовый класс</a:t>
            </a:r>
            <a:r>
              <a:rPr lang="ru-RU" dirty="0"/>
              <a:t> – класс, находящийся на вершине иерархии</a:t>
            </a:r>
          </a:p>
          <a:p>
            <a:pPr lvl="1"/>
            <a:r>
              <a:rPr lang="ru-RU" dirty="0"/>
              <a:t>Он не наследуется от других классов</a:t>
            </a:r>
          </a:p>
          <a:p>
            <a:r>
              <a:rPr lang="ru-RU" b="1" dirty="0"/>
              <a:t>Иерархия наследования</a:t>
            </a:r>
            <a:r>
              <a:rPr lang="ru-RU" dirty="0"/>
              <a:t> – структура, отношение между классами</a:t>
            </a:r>
          </a:p>
          <a:p>
            <a:pPr lvl="1"/>
            <a:r>
              <a:rPr lang="ru-RU" dirty="0"/>
              <a:t>В простейшем случае – дерево.</a:t>
            </a:r>
          </a:p>
          <a:p>
            <a:pPr lvl="2"/>
            <a:r>
              <a:rPr lang="ru-RU" dirty="0"/>
              <a:t>Узлы – потомки</a:t>
            </a:r>
          </a:p>
          <a:p>
            <a:pPr lvl="2"/>
            <a:r>
              <a:rPr lang="ru-RU" dirty="0"/>
              <a:t>Корень – базовый класс</a:t>
            </a:r>
          </a:p>
          <a:p>
            <a:r>
              <a:rPr lang="ru-RU" dirty="0"/>
              <a:t>Один базовый класс может иметь множество потомков</a:t>
            </a:r>
          </a:p>
        </p:txBody>
      </p:sp>
    </p:spTree>
    <p:extLst>
      <p:ext uri="{BB962C8B-B14F-4D97-AF65-F5344CB8AC3E}">
        <p14:creationId xmlns:p14="http://schemas.microsoft.com/office/powerpoint/2010/main" val="3191167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Публичное (открытое) наследование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Используется для выражения отношения «является» (</a:t>
            </a:r>
            <a:r>
              <a:rPr lang="ru-RU" dirty="0" err="1"/>
              <a:t>is</a:t>
            </a:r>
            <a:r>
              <a:rPr lang="ru-RU" dirty="0"/>
              <a:t>-a).</a:t>
            </a:r>
          </a:p>
          <a:p>
            <a:pPr lvl="1"/>
            <a:r>
              <a:rPr lang="ru-RU" dirty="0"/>
              <a:t>«Собака является животным»</a:t>
            </a:r>
          </a:p>
          <a:p>
            <a:pPr lvl="1"/>
            <a:r>
              <a:rPr lang="ru-RU" dirty="0"/>
              <a:t>«Прямоугольник является замкнутой фигурой»</a:t>
            </a:r>
          </a:p>
          <a:p>
            <a:r>
              <a:rPr lang="ru-RU" dirty="0"/>
              <a:t>Производный класс сохраняет интерфейс базового класса:</a:t>
            </a:r>
          </a:p>
          <a:p>
            <a:pPr lvl="1"/>
            <a:r>
              <a:rPr lang="ru-RU" dirty="0"/>
              <a:t>публичные члены базового класса остаются публичными</a:t>
            </a:r>
          </a:p>
          <a:p>
            <a:pPr lvl="1"/>
            <a:r>
              <a:rPr lang="ru-RU" dirty="0"/>
              <a:t>защищённые члены остаются защищёнными</a:t>
            </a:r>
          </a:p>
          <a:p>
            <a:r>
              <a:rPr lang="ru-RU" dirty="0"/>
              <a:t>Производный класс можно использовать там, где ожидается базовый:</a:t>
            </a:r>
          </a:p>
          <a:p>
            <a:pPr lvl="1"/>
            <a:r>
              <a:rPr lang="ru-RU" dirty="0"/>
              <a:t>это наследование типа</a:t>
            </a:r>
          </a:p>
          <a:p>
            <a:pPr lvl="1"/>
            <a:r>
              <a:rPr lang="ru-RU" dirty="0"/>
              <a:t>обеспечивает полиморфизм</a:t>
            </a: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220D5E8-AFD5-E009-7DC6-F2F8E4424C32}"/>
              </a:ext>
            </a:extLst>
          </p:cNvPr>
          <p:cNvSpPr txBox="1"/>
          <p:nvPr/>
        </p:nvSpPr>
        <p:spPr>
          <a:xfrm>
            <a:off x="29642" y="117693"/>
            <a:ext cx="10501821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buNone/>
            </a:pP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public: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virtual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Area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0.0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}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</a:p>
          <a:p>
            <a:pPr>
              <a:buNone/>
            </a:pP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 virtual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~Shape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=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</a:p>
          <a:p>
            <a:pPr>
              <a:buNone/>
            </a:pP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Rectangle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buNone/>
            </a:pP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public: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Rectangle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w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h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: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m_width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w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m_height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h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{}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Area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override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m_width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m_height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}</a:t>
            </a:r>
          </a:p>
          <a:p>
            <a:pPr>
              <a:buNone/>
            </a:pP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private: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m_width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m_height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pPr>
              <a:buNone/>
            </a:pP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Circle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 … };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D761564-7487-54F0-7A2C-B844AB2DD6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1603" y="276999"/>
            <a:ext cx="4560755" cy="2304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196261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Публичное наследование как наследование интерфейса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Публичное наследование означает, что класс-потомок является базовым классом — он реализует его интерфейс</a:t>
            </a:r>
            <a:endParaRPr lang="en-US" dirty="0"/>
          </a:p>
          <a:p>
            <a:r>
              <a:rPr lang="ru-RU" dirty="0"/>
              <a:t>Это позволяет использовать объекты производного класса там, где ожидаются объекты базового класса</a:t>
            </a:r>
            <a:endParaRPr lang="en-US" dirty="0"/>
          </a:p>
          <a:p>
            <a:pPr lvl="1"/>
            <a:r>
              <a:rPr lang="ru-RU" dirty="0"/>
              <a:t>Такой код должен работать корректно без знания о производных классах </a:t>
            </a:r>
            <a:endParaRPr lang="en-US" dirty="0"/>
          </a:p>
          <a:p>
            <a:r>
              <a:rPr lang="ru-RU" dirty="0"/>
              <a:t>Указатели и ссылки на производный класс могут неявно приводиться к указателям и ссылкам на базовый</a:t>
            </a:r>
            <a:endParaRPr lang="en-US" dirty="0"/>
          </a:p>
          <a:p>
            <a:r>
              <a:rPr lang="ru-RU" dirty="0"/>
              <a:t>Если класс-потомок </a:t>
            </a:r>
            <a:r>
              <a:rPr lang="ru-RU" b="1" dirty="0"/>
              <a:t>не полностью</a:t>
            </a:r>
            <a:r>
              <a:rPr lang="ru-RU" dirty="0"/>
              <a:t> поддерживает поведение базового, публичное наследование — ошибка проектирования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0D80DE7-F9ED-CBDD-79B6-1FD23DD73FFC}"/>
              </a:ext>
            </a:extLst>
          </p:cNvPr>
          <p:cNvSpPr txBox="1"/>
          <p:nvPr/>
        </p:nvSpPr>
        <p:spPr>
          <a:xfrm>
            <a:off x="-39216" y="0"/>
            <a:ext cx="6096000" cy="618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Shape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>
              <a:buNone/>
            </a:pP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public: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virtual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Area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virtual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~Shape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=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pPr>
              <a:buNone/>
            </a:pP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Rectangle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Shape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>
              <a:buNone/>
            </a:pP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public: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Rectangle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Area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override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private: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m_width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m_height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pPr>
              <a:buNone/>
            </a:pP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Circle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Shape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>
              <a:buNone/>
            </a:pP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public: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Circle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radius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Area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override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private: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m_radius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9524D1-D0F7-0600-425F-B4A0BEC5CE8D}"/>
              </a:ext>
            </a:extLst>
          </p:cNvPr>
          <p:cNvSpPr txBox="1"/>
          <p:nvPr/>
        </p:nvSpPr>
        <p:spPr>
          <a:xfrm>
            <a:off x="5303912" y="3164681"/>
            <a:ext cx="6888088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TotalArea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std::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vector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*&gt;&amp;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shapes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total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0.0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 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shapes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total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+= 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Area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total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>
              <a:buNone/>
            </a:pP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Circle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circle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10.0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};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Rectangle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rectangle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10.0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20.0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};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std::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vector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*&gt; 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shapes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 &amp;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circle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&amp;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rectangle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};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std::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&lt;&lt; 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TotalArea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shapes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&lt;&lt; </a:t>
            </a:r>
            <a:r>
              <a:rPr lang="en-US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B776FB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597287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A0F1BAA-5D97-8804-C582-6CDF0D10F8AB}"/>
              </a:ext>
            </a:extLst>
          </p:cNvPr>
          <p:cNvSpPr txBox="1"/>
          <p:nvPr/>
        </p:nvSpPr>
        <p:spPr>
          <a:xfrm>
            <a:off x="36669" y="-12655"/>
            <a:ext cx="5483267" cy="618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Array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>
              <a:buNone/>
            </a:pP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public: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m_data.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push_back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}</a:t>
            </a:r>
          </a:p>
          <a:p>
            <a:pPr>
              <a:buNone/>
            </a:pPr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size_t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m_data.</a:t>
            </a:r>
            <a:r>
              <a:rPr lang="en-US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at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}</a:t>
            </a:r>
          </a:p>
          <a:p>
            <a:pPr>
              <a:buNone/>
            </a:pPr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size_t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m_data.</a:t>
            </a:r>
            <a:r>
              <a:rPr lang="en-US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at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=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}</a:t>
            </a:r>
          </a:p>
          <a:p>
            <a:pPr>
              <a:buNone/>
            </a:pPr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size_t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m_data.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}</a:t>
            </a:r>
          </a:p>
          <a:p>
            <a:pPr>
              <a:buNone/>
            </a:pPr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protected: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std::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vector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m_data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pPr>
              <a:buNone/>
            </a:pP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7AD1D3-F2BE-6E0E-9637-DAE0AC99B0A4}"/>
              </a:ext>
            </a:extLst>
          </p:cNvPr>
          <p:cNvSpPr txBox="1"/>
          <p:nvPr/>
        </p:nvSpPr>
        <p:spPr>
          <a:xfrm>
            <a:off x="6096000" y="0"/>
            <a:ext cx="610235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Stack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: public Array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>
              <a:buNone/>
            </a:pP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public: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Push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}</a:t>
            </a:r>
          </a:p>
          <a:p>
            <a:pPr>
              <a:buNone/>
            </a:pPr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Pop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(!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m_data.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empty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m_data.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pop_back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}</a:t>
            </a:r>
          </a:p>
          <a:p>
            <a:pPr>
              <a:buNone/>
            </a:pPr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Top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m_data.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back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};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77297A-C9E5-8EEF-53D4-A2905BC11EFD}"/>
              </a:ext>
            </a:extLst>
          </p:cNvPr>
          <p:cNvSpPr txBox="1"/>
          <p:nvPr/>
        </p:nvSpPr>
        <p:spPr>
          <a:xfrm>
            <a:off x="6096000" y="4013898"/>
            <a:ext cx="609600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CorruptArray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&amp; </a:t>
            </a:r>
            <a:r>
              <a:rPr lang="en-US" b="0" dirty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 dirty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&gt;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b="0" dirty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42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>
              <a:buNone/>
            </a:pPr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Stack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s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Push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CorruptArray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Нарушает логику стека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4552867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Пример публичного наследования</a:t>
            </a:r>
            <a:r>
              <a:rPr lang="en-US" dirty="0"/>
              <a:t> – </a:t>
            </a:r>
            <a:r>
              <a:rPr lang="ru-RU" dirty="0"/>
              <a:t>иерархия фигур</a:t>
            </a:r>
          </a:p>
        </p:txBody>
      </p:sp>
      <p:sp>
        <p:nvSpPr>
          <p:cNvPr id="41" name="Text Box 4"/>
          <p:cNvSpPr txBox="1">
            <a:spLocks noChangeArrowheads="1"/>
          </p:cNvSpPr>
          <p:nvPr/>
        </p:nvSpPr>
        <p:spPr bwMode="auto">
          <a:xfrm>
            <a:off x="1738282" y="4180344"/>
            <a:ext cx="5000660" cy="2677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defTabSz="363538"/>
            <a:r>
              <a:rPr lang="en-US" sz="1400" b="1" dirty="0">
                <a:latin typeface="Courier New" pitchFamily="49" charset="0"/>
              </a:rPr>
              <a:t>void </a:t>
            </a:r>
            <a:r>
              <a:rPr lang="en-US" sz="1400" b="1" dirty="0" err="1">
                <a:latin typeface="Courier New" pitchFamily="49" charset="0"/>
              </a:rPr>
              <a:t>ProcessShape</a:t>
            </a:r>
            <a:r>
              <a:rPr lang="en-US" sz="1400" b="1" dirty="0">
                <a:latin typeface="Courier New" pitchFamily="49" charset="0"/>
              </a:rPr>
              <a:t>(Shape &amp; shape)</a:t>
            </a:r>
          </a:p>
          <a:p>
            <a:pPr defTabSz="363538"/>
            <a:r>
              <a:rPr lang="en-US" sz="1400" b="1" dirty="0">
                <a:latin typeface="Courier New" pitchFamily="49" charset="0"/>
              </a:rPr>
              <a:t>{</a:t>
            </a:r>
          </a:p>
          <a:p>
            <a:pPr defTabSz="363538"/>
            <a:r>
              <a:rPr lang="en-US" sz="1400" b="1" dirty="0">
                <a:latin typeface="Courier New" pitchFamily="49" charset="0"/>
              </a:rPr>
              <a:t>	...</a:t>
            </a:r>
          </a:p>
          <a:p>
            <a:pPr defTabSz="363538"/>
            <a:r>
              <a:rPr lang="en-US" sz="1400" b="1" dirty="0">
                <a:latin typeface="Courier New" pitchFamily="49" charset="0"/>
              </a:rPr>
              <a:t>}</a:t>
            </a:r>
          </a:p>
          <a:p>
            <a:pPr defTabSz="363538"/>
            <a:endParaRPr lang="en-US" sz="1400" b="1" dirty="0">
              <a:latin typeface="Courier New" pitchFamily="49" charset="0"/>
            </a:endParaRPr>
          </a:p>
          <a:p>
            <a:pPr defTabSz="363538"/>
            <a:r>
              <a:rPr lang="en-US" sz="1400" b="1" dirty="0">
                <a:latin typeface="Courier New" pitchFamily="49" charset="0"/>
              </a:rPr>
              <a:t>void Test()</a:t>
            </a:r>
          </a:p>
          <a:p>
            <a:pPr defTabSz="363538"/>
            <a:r>
              <a:rPr lang="en-US" sz="1400" b="1" dirty="0">
                <a:latin typeface="Courier New" pitchFamily="49" charset="0"/>
              </a:rPr>
              <a:t>{</a:t>
            </a:r>
          </a:p>
          <a:p>
            <a:pPr defTabSz="363538"/>
            <a:r>
              <a:rPr lang="en-US" sz="1400" b="1" dirty="0">
                <a:latin typeface="Courier New" pitchFamily="49" charset="0"/>
              </a:rPr>
              <a:t>	Circle circle;</a:t>
            </a:r>
          </a:p>
          <a:p>
            <a:pPr defTabSz="363538"/>
            <a:r>
              <a:rPr lang="en-US" sz="1400" b="1" dirty="0">
                <a:latin typeface="Courier New" pitchFamily="49" charset="0"/>
              </a:rPr>
              <a:t>	</a:t>
            </a:r>
            <a:r>
              <a:rPr lang="en-US" sz="1400" b="1" dirty="0" err="1">
                <a:solidFill>
                  <a:srgbClr val="FF0000"/>
                </a:solidFill>
                <a:latin typeface="Courier New" pitchFamily="49" charset="0"/>
              </a:rPr>
              <a:t>ProcessShape</a:t>
            </a:r>
            <a:r>
              <a:rPr lang="en-US" sz="1400" b="1" dirty="0">
                <a:solidFill>
                  <a:srgbClr val="FF0000"/>
                </a:solidFill>
                <a:latin typeface="Courier New" pitchFamily="49" charset="0"/>
              </a:rPr>
              <a:t>(circle);</a:t>
            </a:r>
          </a:p>
          <a:p>
            <a:pPr defTabSz="363538"/>
            <a:endParaRPr lang="en-US" sz="1400" b="1" dirty="0">
              <a:latin typeface="Courier New" pitchFamily="49" charset="0"/>
            </a:endParaRPr>
          </a:p>
          <a:p>
            <a:pPr defTabSz="363538"/>
            <a:r>
              <a:rPr lang="en-US" sz="1400" b="1" dirty="0">
                <a:latin typeface="Courier New" pitchFamily="49" charset="0"/>
              </a:rPr>
              <a:t>	</a:t>
            </a:r>
            <a:r>
              <a:rPr lang="en-US" sz="1400" b="1" dirty="0">
                <a:solidFill>
                  <a:srgbClr val="FF0000"/>
                </a:solidFill>
                <a:latin typeface="Courier New" pitchFamily="49" charset="0"/>
              </a:rPr>
              <a:t>Shape * </a:t>
            </a:r>
            <a:r>
              <a:rPr lang="en-US" sz="1400" b="1" dirty="0" err="1">
                <a:solidFill>
                  <a:srgbClr val="FF0000"/>
                </a:solidFill>
                <a:latin typeface="Courier New" pitchFamily="49" charset="0"/>
              </a:rPr>
              <a:t>pShape</a:t>
            </a:r>
            <a:r>
              <a:rPr lang="en-US" sz="1400" b="1" dirty="0">
                <a:solidFill>
                  <a:srgbClr val="FF0000"/>
                </a:solidFill>
                <a:latin typeface="Courier New" pitchFamily="49" charset="0"/>
              </a:rPr>
              <a:t> = &amp;circle</a:t>
            </a:r>
            <a:r>
              <a:rPr lang="en-US" sz="1400" b="1" dirty="0">
                <a:latin typeface="Courier New" pitchFamily="49" charset="0"/>
              </a:rPr>
              <a:t>;</a:t>
            </a:r>
          </a:p>
          <a:p>
            <a:pPr defTabSz="363538"/>
            <a:r>
              <a:rPr lang="en-US" sz="1400" b="1" dirty="0">
                <a:latin typeface="Courier New" pitchFamily="49" charset="0"/>
              </a:rPr>
              <a:t>}</a:t>
            </a:r>
            <a:endParaRPr lang="ru-RU" sz="1400" b="1" dirty="0">
              <a:latin typeface="Courier New" pitchFamily="49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5310182" y="5857893"/>
            <a:ext cx="53578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Circle </a:t>
            </a:r>
            <a:r>
              <a:rPr lang="ru-RU" sz="1400" dirty="0"/>
              <a:t>можно использовать везде, где используется </a:t>
            </a:r>
            <a:r>
              <a:rPr lang="en-US" sz="1400" dirty="0"/>
              <a:t>Shape</a:t>
            </a:r>
            <a:endParaRPr lang="ru-RU" sz="1400" dirty="0"/>
          </a:p>
        </p:txBody>
      </p:sp>
      <p:sp>
        <p:nvSpPr>
          <p:cNvPr id="45" name="TextBox 44"/>
          <p:cNvSpPr txBox="1"/>
          <p:nvPr/>
        </p:nvSpPr>
        <p:spPr>
          <a:xfrm>
            <a:off x="5310182" y="6286520"/>
            <a:ext cx="45720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/>
              <a:t>Указатель и ссылка на производный класс проводится к указателю на базовый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31950B8-85FC-0F71-A8A9-27F5467942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5351" y="2144615"/>
            <a:ext cx="4810984" cy="2760043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3600" dirty="0"/>
              <a:t>Пример неправильного использования публичного наследования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3215680" y="2214554"/>
            <a:ext cx="81381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/>
              <a:t>Неправильный ход мыслей:</a:t>
            </a:r>
          </a:p>
          <a:p>
            <a:r>
              <a:rPr lang="ru-RU" dirty="0"/>
              <a:t>«Окружность можно получить, добавив к точке радиус, а цилиндр – добавив к окружности высоту»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3215680" y="3286125"/>
            <a:ext cx="89763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/>
              <a:t>Неправильный контекст использования открытого наследования:</a:t>
            </a:r>
          </a:p>
          <a:p>
            <a:r>
              <a:rPr lang="ru-RU" dirty="0"/>
              <a:t>Открытое наследование должно использоваться </a:t>
            </a:r>
            <a:r>
              <a:rPr lang="ru-RU" b="1" dirty="0">
                <a:solidFill>
                  <a:srgbClr val="FF0000"/>
                </a:solidFill>
              </a:rPr>
              <a:t>не для </a:t>
            </a:r>
            <a:r>
              <a:rPr lang="ru-RU" dirty="0"/>
              <a:t>того, чтобы производный класс мог использовать код базового для </a:t>
            </a:r>
            <a:r>
              <a:rPr lang="ru-RU" b="1" dirty="0">
                <a:solidFill>
                  <a:srgbClr val="FF0000"/>
                </a:solidFill>
              </a:rPr>
              <a:t>реализации своей функциональности</a:t>
            </a:r>
            <a:endParaRPr lang="ru-RU" dirty="0">
              <a:solidFill>
                <a:srgbClr val="FF0000"/>
              </a:solidFill>
            </a:endParaRPr>
          </a:p>
          <a:p>
            <a:r>
              <a:rPr lang="ru-RU" dirty="0"/>
              <a:t>Класс-наследник должен представлять собой </a:t>
            </a:r>
            <a:r>
              <a:rPr lang="ru-RU" b="1" dirty="0">
                <a:solidFill>
                  <a:srgbClr val="FF0000"/>
                </a:solidFill>
              </a:rPr>
              <a:t>частный случай более общей абстракции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3215680" y="4733088"/>
            <a:ext cx="87129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/>
              <a:t>Здесь:</a:t>
            </a:r>
          </a:p>
          <a:p>
            <a:r>
              <a:rPr lang="ru-RU" dirty="0"/>
              <a:t>Окружность </a:t>
            </a:r>
            <a:r>
              <a:rPr lang="ru-RU" b="1" dirty="0"/>
              <a:t>не является </a:t>
            </a:r>
            <a:r>
              <a:rPr lang="ru-RU" dirty="0"/>
              <a:t>частным случаем точки</a:t>
            </a:r>
          </a:p>
          <a:p>
            <a:r>
              <a:rPr lang="ru-RU" dirty="0"/>
              <a:t>Цилиндр </a:t>
            </a:r>
            <a:r>
              <a:rPr lang="ru-RU" b="1" dirty="0"/>
              <a:t>не является</a:t>
            </a:r>
            <a:r>
              <a:rPr lang="ru-RU" dirty="0"/>
              <a:t> частным случаем окружности, и, тем более, точки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F27BC62-B08A-32DC-E625-1AACF6D8CC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214554"/>
            <a:ext cx="1733550" cy="3676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Закрытое (приватное) наследование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dirty="0"/>
              <a:t>Приватное наследование — наследование реализации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ru-RU" dirty="0"/>
              <a:t>Приватное наследование используется для повторного использования реализации, а не интерфейса</a:t>
            </a:r>
          </a:p>
          <a:p>
            <a:pPr lvl="1"/>
            <a:r>
              <a:rPr lang="ru-RU" dirty="0"/>
              <a:t>Открытые и защищённые члены базового класса становятся закрытыми в производном</a:t>
            </a:r>
          </a:p>
          <a:p>
            <a:r>
              <a:rPr lang="ru-RU" dirty="0"/>
              <a:t>Производный класс не является подтипом базового и не должен использоваться как таковой</a:t>
            </a:r>
          </a:p>
          <a:p>
            <a:r>
              <a:rPr lang="ru-RU" dirty="0"/>
              <a:t>Производный класс использует базовый как внутреннюю реализацию, а наружу предоставляет собственный интерфейс</a:t>
            </a:r>
          </a:p>
          <a:p>
            <a:r>
              <a:rPr lang="ru-RU" dirty="0"/>
              <a:t>Выражает отношение «реализован на основе» (</a:t>
            </a:r>
            <a:r>
              <a:rPr lang="en-US" dirty="0"/>
              <a:t>implemented as)</a:t>
            </a:r>
          </a:p>
          <a:p>
            <a:pPr lvl="1"/>
            <a:r>
              <a:rPr lang="en-US" dirty="0"/>
              <a:t>Stack </a:t>
            </a:r>
            <a:r>
              <a:rPr lang="ru-RU" dirty="0"/>
              <a:t>реализован на основе </a:t>
            </a:r>
            <a:r>
              <a:rPr lang="en-US" dirty="0"/>
              <a:t>Array</a:t>
            </a:r>
          </a:p>
          <a:p>
            <a:pPr lvl="1"/>
            <a:r>
              <a:rPr lang="en-US" dirty="0"/>
              <a:t>Logger</a:t>
            </a:r>
            <a:r>
              <a:rPr lang="ru-RU" dirty="0"/>
              <a:t> реализован на основе </a:t>
            </a:r>
            <a:r>
              <a:rPr lang="en-US" dirty="0" err="1"/>
              <a:t>OutputStream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2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2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2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2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2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2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1" grpId="0" build="p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</a:t>
            </a:r>
            <a:r>
              <a:rPr lang="ru-RU" dirty="0"/>
              <a:t> на основе </a:t>
            </a:r>
            <a:r>
              <a:rPr lang="en-US" dirty="0"/>
              <a:t>Array</a:t>
            </a:r>
            <a:endParaRPr lang="ru-R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671CFE-925A-323A-EC36-DD253A4CF971}"/>
              </a:ext>
            </a:extLst>
          </p:cNvPr>
          <p:cNvSpPr txBox="1"/>
          <p:nvPr/>
        </p:nvSpPr>
        <p:spPr>
          <a:xfrm>
            <a:off x="0" y="1305798"/>
            <a:ext cx="609600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Array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>
              <a:buNone/>
            </a:pP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public: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m_data.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push_back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}</a:t>
            </a:r>
          </a:p>
          <a:p>
            <a:pPr>
              <a:buNone/>
            </a:pPr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GetItem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size_t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m_data.</a:t>
            </a:r>
            <a:r>
              <a:rPr lang="en-US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at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}</a:t>
            </a:r>
          </a:p>
          <a:p>
            <a:pPr>
              <a:buNone/>
            </a:pPr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RemoveLast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m_data.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pop_back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}</a:t>
            </a:r>
          </a:p>
          <a:p>
            <a:pPr>
              <a:buNone/>
            </a:pPr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size_t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GetSize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m_data.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}</a:t>
            </a:r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private: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std::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vector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m_data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DEDFB4-AAFF-B2C1-D27A-5FB8707A2EC2}"/>
              </a:ext>
            </a:extLst>
          </p:cNvPr>
          <p:cNvSpPr txBox="1"/>
          <p:nvPr/>
        </p:nvSpPr>
        <p:spPr>
          <a:xfrm>
            <a:off x="6096000" y="1582796"/>
            <a:ext cx="6095999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Stack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Array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>
              <a:buNone/>
            </a:pP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public: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Push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}</a:t>
            </a:r>
          </a:p>
          <a:p>
            <a:pPr>
              <a:buNone/>
            </a:pP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Pop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RemoveLast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}</a:t>
            </a:r>
          </a:p>
          <a:p>
            <a:pPr>
              <a:buNone/>
            </a:pP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Top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GetItem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GetSize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-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}</a:t>
            </a:r>
          </a:p>
          <a:p>
            <a:pPr>
              <a:buNone/>
            </a:pP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bool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IsEmpty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GetSize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==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};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57BE52F-8AB5-4948-9808-0AB69F595F77}"/>
              </a:ext>
            </a:extLst>
          </p:cNvPr>
          <p:cNvSpPr txBox="1"/>
          <p:nvPr/>
        </p:nvSpPr>
        <p:spPr>
          <a:xfrm>
            <a:off x="407368" y="476672"/>
            <a:ext cx="5364087" cy="42780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struct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Point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double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x = 0;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double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y = 0;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enum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Color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{ </a:t>
            </a:r>
            <a:r>
              <a:rPr lang="en-US" sz="1600" dirty="0">
                <a:solidFill>
                  <a:srgbClr val="2F4F4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BLACK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2F4F4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2F4F4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GREEN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2F4F4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BLUE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};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Shape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Color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GetColor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SetColor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Color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color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private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Color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m_color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Color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::</a:t>
            </a:r>
            <a:r>
              <a:rPr lang="en-US" sz="1600" dirty="0">
                <a:solidFill>
                  <a:srgbClr val="2F4F4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BLACK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988F1D-46E3-4FCE-8F26-D73C3509FAFA}"/>
              </a:ext>
            </a:extLst>
          </p:cNvPr>
          <p:cNvSpPr txBox="1"/>
          <p:nvPr/>
        </p:nvSpPr>
        <p:spPr>
          <a:xfrm>
            <a:off x="6672064" y="1054461"/>
            <a:ext cx="45720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Circle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: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Shape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Point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GetCenter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SetCenter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Point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center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double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GetRadius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SetRadius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double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radius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private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Point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m_center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double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m_radius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1.0;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};</a:t>
            </a:r>
            <a:endParaRPr lang="ru-RU" dirty="0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4C35F147-D045-4B66-BE05-1F8168A86AD5}"/>
              </a:ext>
            </a:extLst>
          </p:cNvPr>
          <p:cNvSpPr/>
          <p:nvPr/>
        </p:nvSpPr>
        <p:spPr>
          <a:xfrm>
            <a:off x="6600056" y="692696"/>
            <a:ext cx="4176464" cy="10081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0F886F1-6D06-464C-ADA0-9138FD3F11FD}"/>
              </a:ext>
            </a:extLst>
          </p:cNvPr>
          <p:cNvSpPr txBox="1"/>
          <p:nvPr/>
        </p:nvSpPr>
        <p:spPr>
          <a:xfrm>
            <a:off x="441172" y="5013176"/>
            <a:ext cx="5078763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main()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Circle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c;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c.SetColor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Color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::</a:t>
            </a:r>
            <a:r>
              <a:rPr lang="en-US" sz="1600" dirty="0">
                <a:solidFill>
                  <a:srgbClr val="2F4F4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ru-RU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c.SetRadius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(2);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1877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/>
              <a:t>Композиция – предпочтительная альтернатива приватному наследованию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ru-RU" dirty="0"/>
              <a:t>В </a:t>
            </a:r>
            <a:r>
              <a:rPr lang="ru-RU" dirty="0" err="1"/>
              <a:t>композируемом</a:t>
            </a:r>
            <a:r>
              <a:rPr lang="ru-RU" dirty="0"/>
              <a:t> классе могут быть несколько экземпляров существующего класса, что делает его более гибким</a:t>
            </a:r>
          </a:p>
          <a:p>
            <a:r>
              <a:rPr lang="ru-RU" dirty="0"/>
              <a:t>Композиция снижает зависимость классов друг от друга, в отличие от наследования, которое тесно связывает классы</a:t>
            </a:r>
          </a:p>
          <a:p>
            <a:r>
              <a:rPr lang="ru-RU" dirty="0"/>
              <a:t>В некоторых случаях приватное наследование может быть более подходящим, например, если требуется доступ к защищенным методам родительского класса</a:t>
            </a:r>
          </a:p>
          <a:p>
            <a:r>
              <a:rPr lang="ru-RU" dirty="0"/>
              <a:t>С точки зрения интерфейса нового класса – композиция и приватное наследование эквивалентны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4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4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4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4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59" grpId="0" build="p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Пример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95E8D6-A96D-E753-B9BA-8AB4A07F7DA8}"/>
              </a:ext>
            </a:extLst>
          </p:cNvPr>
          <p:cNvSpPr txBox="1"/>
          <p:nvPr/>
        </p:nvSpPr>
        <p:spPr>
          <a:xfrm>
            <a:off x="838200" y="1690688"/>
            <a:ext cx="11018440" cy="51706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Engine</a:t>
            </a:r>
            <a:r>
              <a:rPr lang="ru-RU" sz="16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>
              <a:buNone/>
            </a:pP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public:</a:t>
            </a:r>
            <a:endParaRPr 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Start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 std::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&lt;&lt; </a:t>
            </a:r>
            <a:r>
              <a:rPr lang="en-US" sz="1600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Engine started</a:t>
            </a:r>
            <a:r>
              <a:rPr lang="en-US" sz="1600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&lt;&lt; std::</a:t>
            </a:r>
            <a:r>
              <a:rPr lang="en-US" sz="1600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}</a:t>
            </a:r>
          </a:p>
          <a:p>
            <a:pPr>
              <a:buNone/>
            </a:pP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Stop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 std::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&lt;&lt; </a:t>
            </a:r>
            <a:r>
              <a:rPr lang="en-US" sz="1600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Engine stopped</a:t>
            </a:r>
            <a:r>
              <a:rPr lang="en-US" sz="1600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&lt;&lt; std::</a:t>
            </a:r>
            <a:r>
              <a:rPr lang="en-US" sz="1600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}</a:t>
            </a:r>
          </a:p>
          <a:p>
            <a:pPr>
              <a:buNone/>
            </a:pP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pPr>
              <a:buNone/>
            </a:pPr>
            <a:b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ru-RU" sz="16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>
              <a:buNone/>
            </a:pP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public:</a:t>
            </a:r>
            <a:endParaRPr 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Drive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ru-RU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>
              <a:buNone/>
            </a:pP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m_engine.</a:t>
            </a:r>
            <a:r>
              <a:rPr lang="en-US" sz="1600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Start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pPr>
              <a:buNone/>
            </a:pP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std::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&lt;&lt; </a:t>
            </a:r>
            <a:r>
              <a:rPr lang="en-US" sz="1600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Car is driving</a:t>
            </a:r>
            <a:r>
              <a:rPr lang="en-US" sz="1600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&lt;&lt; std::</a:t>
            </a:r>
            <a:r>
              <a:rPr lang="en-US" sz="1600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}</a:t>
            </a:r>
          </a:p>
          <a:p>
            <a:pPr>
              <a:buNone/>
            </a:pPr>
            <a:b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Stop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ru-RU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>
              <a:buNone/>
            </a:pP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m_engine.</a:t>
            </a:r>
            <a:r>
              <a:rPr lang="en-US" sz="1600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Stop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pPr>
              <a:buNone/>
            </a:pP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std::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&lt;&lt; </a:t>
            </a:r>
            <a:r>
              <a:rPr lang="en-US" sz="1600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Car has stopped</a:t>
            </a:r>
            <a:r>
              <a:rPr lang="en-US" sz="1600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&lt;&lt; std::</a:t>
            </a:r>
            <a:r>
              <a:rPr lang="en-US" sz="1600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}</a:t>
            </a:r>
            <a:b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private:</a:t>
            </a:r>
            <a:endParaRPr 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6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Engine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m_engine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 </a:t>
            </a:r>
            <a:r>
              <a:rPr lang="ru-RU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Композиция</a:t>
            </a:r>
            <a:endParaRPr lang="ru-RU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ru-RU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};</a:t>
            </a: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Защищенное наследование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Защищенное наследование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Защищенное наследование – наследование реализации, доступной для последующего наследования</a:t>
            </a:r>
          </a:p>
          <a:p>
            <a:pPr lvl="1"/>
            <a:r>
              <a:rPr lang="ru-RU" dirty="0"/>
              <a:t>При защищенном наследовании открытые поля и методы родительского класса становятся </a:t>
            </a:r>
            <a:r>
              <a:rPr lang="ru-RU" b="1" dirty="0"/>
              <a:t>защищёнными</a:t>
            </a:r>
            <a:r>
              <a:rPr lang="ru-RU" dirty="0"/>
              <a:t> в производном классе</a:t>
            </a:r>
          </a:p>
          <a:p>
            <a:pPr lvl="1"/>
            <a:r>
              <a:rPr lang="ru-RU" dirty="0"/>
              <a:t>Защищённые члены родительского класса доступны всем его наследникам</a:t>
            </a:r>
          </a:p>
          <a:p>
            <a:r>
              <a:rPr lang="ru-RU" dirty="0"/>
              <a:t>Порождённый класс может использовать эти члены, но должен предоставить собственный публичный интерфейс для работы с ними.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3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3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3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5" grpId="0" build="p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5A5E614-B3EA-ACC9-75DC-75C4FE7DB96C}"/>
              </a:ext>
            </a:extLst>
          </p:cNvPr>
          <p:cNvSpPr txBox="1"/>
          <p:nvPr/>
        </p:nvSpPr>
        <p:spPr>
          <a:xfrm>
            <a:off x="0" y="0"/>
            <a:ext cx="11568608" cy="69865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Logger 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>
              <a:buNone/>
            </a:pPr>
            <a:r>
              <a:rPr lang="en-US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public:</a:t>
            </a:r>
            <a:endParaRPr lang="en-US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std::</a:t>
            </a:r>
            <a:r>
              <a:rPr lang="en-US" sz="14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&amp; </a:t>
            </a:r>
            <a:r>
              <a:rPr lang="en-US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buNone/>
            </a:pP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std::</a:t>
            </a:r>
            <a:r>
              <a:rPr lang="en-US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&lt;&lt; </a:t>
            </a:r>
            <a:r>
              <a:rPr lang="en-US" sz="1400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[LOG]: </a:t>
            </a:r>
            <a:r>
              <a:rPr lang="en-US" sz="1400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&lt;&lt; </a:t>
            </a:r>
            <a:r>
              <a:rPr lang="en-US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&lt;&lt; std::</a:t>
            </a:r>
            <a:r>
              <a:rPr lang="en-US" sz="1400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}</a:t>
            </a:r>
          </a:p>
          <a:p>
            <a:pPr>
              <a:buNone/>
            </a:pP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pPr>
              <a:buNone/>
            </a:pPr>
            <a:endParaRPr lang="en-US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SystemComponent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en-US" sz="1400" b="0" dirty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protected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Logger 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>
              <a:buNone/>
            </a:pPr>
            <a:r>
              <a:rPr lang="en-US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public:</a:t>
            </a:r>
            <a:endParaRPr lang="en-US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400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SystemComponent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pPr>
              <a:buNone/>
            </a:pP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1400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SystemComponent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initialized.</a:t>
            </a:r>
            <a:r>
              <a:rPr lang="en-US" sz="1400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r>
              <a:rPr lang="en-US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 </a:t>
            </a:r>
            <a:r>
              <a:rPr lang="ru-RU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Внутреннее использование логирования</a:t>
            </a:r>
            <a:endParaRPr lang="ru-RU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ru-RU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}</a:t>
            </a:r>
          </a:p>
          <a:p>
            <a:pPr>
              <a:buNone/>
            </a:pPr>
            <a:r>
              <a:rPr lang="ru-RU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virtual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~</a:t>
            </a:r>
            <a:r>
              <a:rPr lang="en-US" sz="1400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SystemComponent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= </a:t>
            </a:r>
            <a:r>
              <a:rPr lang="en-US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pPr>
              <a:buNone/>
            </a:pPr>
            <a:endParaRPr lang="en-US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NetworkManager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en-US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SystemComponent</a:t>
            </a:r>
            <a:r>
              <a:rPr lang="en-US" sz="14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>
              <a:buNone/>
            </a:pPr>
            <a:r>
              <a:rPr lang="en-US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public:</a:t>
            </a:r>
            <a:endParaRPr lang="en-US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400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NetworkManager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pPr>
              <a:buNone/>
            </a:pP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1400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NetworkManager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initialized.</a:t>
            </a:r>
            <a:r>
              <a:rPr lang="en-US" sz="1400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r>
              <a:rPr lang="en-US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 </a:t>
            </a:r>
            <a:r>
              <a:rPr lang="ru-RU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Внутреннее использование логирования</a:t>
            </a:r>
            <a:endParaRPr lang="ru-RU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ru-RU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}</a:t>
            </a:r>
          </a:p>
          <a:p>
            <a:pPr>
              <a:buNone/>
            </a:pPr>
            <a:r>
              <a:rPr lang="ru-RU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Connect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pPr>
              <a:buNone/>
            </a:pP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1400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NetworkManager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connected to server.</a:t>
            </a:r>
            <a:r>
              <a:rPr lang="en-US" sz="1400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r>
              <a:rPr lang="en-US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 </a:t>
            </a:r>
            <a:r>
              <a:rPr lang="ru-RU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Доступ к </a:t>
            </a:r>
            <a:r>
              <a:rPr lang="en-US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Log </a:t>
            </a:r>
            <a:r>
              <a:rPr lang="ru-RU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через </a:t>
            </a:r>
            <a:r>
              <a:rPr lang="en-US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protected-</a:t>
            </a:r>
            <a:r>
              <a:rPr lang="ru-RU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наследование</a:t>
            </a:r>
            <a:endParaRPr lang="ru-RU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ru-RU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}</a:t>
            </a:r>
          </a:p>
          <a:p>
            <a:pPr>
              <a:buNone/>
            </a:pPr>
            <a:r>
              <a:rPr lang="ru-RU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pPr>
              <a:buNone/>
            </a:pPr>
            <a:endParaRPr lang="en-US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pPr>
              <a:buNone/>
            </a:pP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400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NetworkManager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networkManager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400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networkManager</a:t>
            </a:r>
            <a:r>
              <a:rPr lang="en-US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Connect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  <a:b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 // </a:t>
            </a:r>
            <a:r>
              <a:rPr lang="en-US" sz="14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networkManager.Log</a:t>
            </a:r>
            <a:r>
              <a:rPr lang="en-US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("...");        // </a:t>
            </a:r>
            <a:r>
              <a:rPr lang="ru-RU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Ошибка: </a:t>
            </a:r>
            <a:r>
              <a:rPr lang="en-US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Log </a:t>
            </a:r>
            <a:r>
              <a:rPr lang="ru-RU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недоступен вне иерархии</a:t>
            </a:r>
            <a:endParaRPr lang="ru-RU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ru-RU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 // </a:t>
            </a:r>
            <a:r>
              <a:rPr lang="en-US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Logger* </a:t>
            </a:r>
            <a:r>
              <a:rPr lang="en-US" sz="14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ptr</a:t>
            </a:r>
            <a:r>
              <a:rPr lang="en-US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= &amp;</a:t>
            </a:r>
            <a:r>
              <a:rPr lang="en-US" sz="14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networkManager</a:t>
            </a:r>
            <a:r>
              <a:rPr lang="en-US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;    // </a:t>
            </a:r>
            <a:r>
              <a:rPr lang="ru-RU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Ошибка: </a:t>
            </a:r>
            <a:r>
              <a:rPr lang="en-US" sz="14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NetworkManager</a:t>
            </a:r>
            <a:r>
              <a:rPr lang="en-US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ru-RU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не является подтипом </a:t>
            </a:r>
            <a:r>
              <a:rPr lang="en-US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Logger</a:t>
            </a:r>
            <a:endParaRPr lang="en-US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6" end="2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">
                                            <p:txEl>
                                              <p:pRg st="26" end="2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7" end="2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">
                                            <p:txEl>
                                              <p:pRg st="27" end="2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8" end="2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">
                                            <p:txEl>
                                              <p:pRg st="28" end="2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9" end="2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4">
                                            <p:txEl>
                                              <p:pRg st="29" end="2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Защищённое </a:t>
            </a:r>
            <a:r>
              <a:rPr lang="en-US" dirty="0"/>
              <a:t>vs. </a:t>
            </a:r>
            <a:r>
              <a:rPr lang="ru-RU" dirty="0"/>
              <a:t>закрытое наследование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ru-RU" dirty="0"/>
              <a:t>Защищённое наследование:</a:t>
            </a:r>
          </a:p>
          <a:p>
            <a:pPr lvl="1"/>
            <a:r>
              <a:rPr lang="ru-RU" dirty="0"/>
              <a:t>Публичные и защищённые члены базового класса становятся защищёнными в производном</a:t>
            </a:r>
          </a:p>
          <a:p>
            <a:pPr lvl="1"/>
            <a:r>
              <a:rPr lang="ru-RU" dirty="0"/>
              <a:t>Эти члены доступны как самому производному классу, так и его наследникам</a:t>
            </a:r>
          </a:p>
          <a:p>
            <a:r>
              <a:rPr lang="ru-RU" dirty="0"/>
              <a:t>Закрытое наследование</a:t>
            </a:r>
          </a:p>
          <a:p>
            <a:pPr lvl="1"/>
            <a:r>
              <a:rPr lang="ru-RU" dirty="0"/>
              <a:t>Все публичные и защищённые члены базового класса становятся закрытыми в производном</a:t>
            </a:r>
          </a:p>
          <a:p>
            <a:pPr lvl="1"/>
            <a:r>
              <a:rPr lang="ru-RU" dirty="0"/>
              <a:t>Эти члены доступны только самому производному классу, не доступны его наследникам</a:t>
            </a:r>
          </a:p>
          <a:p>
            <a:r>
              <a:rPr lang="ru-RU" dirty="0"/>
              <a:t>Разница проявляется только в поведении классов производных от производного класса.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Сравнение типов наследования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Сравнение типов наследования в </a:t>
            </a:r>
            <a:r>
              <a:rPr lang="en-US" dirty="0"/>
              <a:t>C++</a:t>
            </a:r>
            <a:endParaRPr lang="ru-RU" dirty="0"/>
          </a:p>
        </p:txBody>
      </p:sp>
      <p:sp>
        <p:nvSpPr>
          <p:cNvPr id="6" name="Прямоугольник с одним скругленным углом 5"/>
          <p:cNvSpPr/>
          <p:nvPr/>
        </p:nvSpPr>
        <p:spPr>
          <a:xfrm>
            <a:off x="1952596" y="2285992"/>
            <a:ext cx="1857388" cy="3571900"/>
          </a:xfrm>
          <a:prstGeom prst="round1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1400" dirty="0" err="1"/>
              <a:t>CBase</a:t>
            </a:r>
            <a:endParaRPr lang="ru-RU" sz="1400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2072428" y="3000372"/>
            <a:ext cx="1645115" cy="71438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public: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2072428" y="3914772"/>
            <a:ext cx="1645115" cy="71438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protected: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2072428" y="4857760"/>
            <a:ext cx="1645115" cy="71438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private: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2" name="Прямоугольник с одним скругленным углом 41"/>
          <p:cNvSpPr/>
          <p:nvPr/>
        </p:nvSpPr>
        <p:spPr>
          <a:xfrm>
            <a:off x="4095736" y="2285992"/>
            <a:ext cx="1857388" cy="4429156"/>
          </a:xfrm>
          <a:prstGeom prst="round1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1400" dirty="0" err="1"/>
              <a:t>CDerived</a:t>
            </a:r>
            <a:r>
              <a:rPr lang="en-US" sz="1400" dirty="0"/>
              <a:t>: public </a:t>
            </a:r>
            <a:r>
              <a:rPr lang="en-US" sz="1400" dirty="0" err="1"/>
              <a:t>CBase</a:t>
            </a:r>
            <a:endParaRPr lang="ru-RU" sz="1400" dirty="0"/>
          </a:p>
        </p:txBody>
      </p:sp>
      <p:sp>
        <p:nvSpPr>
          <p:cNvPr id="43" name="Прямоугольник 42"/>
          <p:cNvSpPr/>
          <p:nvPr/>
        </p:nvSpPr>
        <p:spPr>
          <a:xfrm>
            <a:off x="4215568" y="3000372"/>
            <a:ext cx="1645115" cy="71438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public: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4" name="Прямоугольник 43"/>
          <p:cNvSpPr/>
          <p:nvPr/>
        </p:nvSpPr>
        <p:spPr>
          <a:xfrm>
            <a:off x="4215568" y="3914772"/>
            <a:ext cx="1645115" cy="71438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protected: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6" name="Прямоугольник с одним скругленным углом 45"/>
          <p:cNvSpPr/>
          <p:nvPr/>
        </p:nvSpPr>
        <p:spPr>
          <a:xfrm>
            <a:off x="6238876" y="2285992"/>
            <a:ext cx="1857388" cy="4429156"/>
          </a:xfrm>
          <a:prstGeom prst="round1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1400" dirty="0" err="1"/>
              <a:t>CDerived</a:t>
            </a:r>
            <a:r>
              <a:rPr lang="en-US" sz="1400" dirty="0"/>
              <a:t>: protected </a:t>
            </a:r>
            <a:r>
              <a:rPr lang="en-US" sz="1400" dirty="0" err="1"/>
              <a:t>CBase</a:t>
            </a:r>
            <a:endParaRPr lang="ru-RU" sz="1400" dirty="0"/>
          </a:p>
        </p:txBody>
      </p:sp>
      <p:sp>
        <p:nvSpPr>
          <p:cNvPr id="55" name="Прямоугольник с одним скругленным углом 54"/>
          <p:cNvSpPr/>
          <p:nvPr/>
        </p:nvSpPr>
        <p:spPr>
          <a:xfrm>
            <a:off x="8382016" y="2285992"/>
            <a:ext cx="1857388" cy="4429156"/>
          </a:xfrm>
          <a:prstGeom prst="round1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1400" dirty="0" err="1"/>
              <a:t>CDerived</a:t>
            </a:r>
            <a:r>
              <a:rPr lang="en-US" sz="1400" dirty="0"/>
              <a:t> : private </a:t>
            </a:r>
            <a:r>
              <a:rPr lang="en-US" sz="1400" dirty="0" err="1"/>
              <a:t>CBase</a:t>
            </a:r>
            <a:endParaRPr lang="ru-RU" sz="1400" dirty="0"/>
          </a:p>
        </p:txBody>
      </p:sp>
      <p:cxnSp>
        <p:nvCxnSpPr>
          <p:cNvPr id="58" name="Прямая соединительная линия 57"/>
          <p:cNvCxnSpPr/>
          <p:nvPr/>
        </p:nvCxnSpPr>
        <p:spPr>
          <a:xfrm>
            <a:off x="1881190" y="2857496"/>
            <a:ext cx="8501090" cy="0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Прямая соединительная линия 61"/>
          <p:cNvCxnSpPr/>
          <p:nvPr/>
        </p:nvCxnSpPr>
        <p:spPr>
          <a:xfrm>
            <a:off x="1881190" y="3786190"/>
            <a:ext cx="8501090" cy="0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Прямая соединительная линия 62"/>
          <p:cNvCxnSpPr/>
          <p:nvPr/>
        </p:nvCxnSpPr>
        <p:spPr>
          <a:xfrm>
            <a:off x="1881190" y="4714884"/>
            <a:ext cx="8501090" cy="0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Прямая соединительная линия 63"/>
          <p:cNvCxnSpPr/>
          <p:nvPr/>
        </p:nvCxnSpPr>
        <p:spPr>
          <a:xfrm>
            <a:off x="1881190" y="5715016"/>
            <a:ext cx="8501090" cy="0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Прямоугольник 47"/>
          <p:cNvSpPr/>
          <p:nvPr/>
        </p:nvSpPr>
        <p:spPr>
          <a:xfrm>
            <a:off x="6358708" y="3000372"/>
            <a:ext cx="1645115" cy="162878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protected: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56" name="Прямоугольник 55"/>
          <p:cNvSpPr/>
          <p:nvPr/>
        </p:nvSpPr>
        <p:spPr>
          <a:xfrm>
            <a:off x="8453455" y="3000372"/>
            <a:ext cx="1693508" cy="162878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private: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65" name="Прямоугольник 64"/>
          <p:cNvSpPr/>
          <p:nvPr/>
        </p:nvSpPr>
        <p:spPr>
          <a:xfrm>
            <a:off x="4238613" y="5857892"/>
            <a:ext cx="1645115" cy="71438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Public, private &amp; protected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68" name="Прямоугольник 67"/>
          <p:cNvSpPr/>
          <p:nvPr/>
        </p:nvSpPr>
        <p:spPr>
          <a:xfrm>
            <a:off x="6381753" y="5857892"/>
            <a:ext cx="1645115" cy="71438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Public, private &amp; protected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69" name="Прямоугольник 68"/>
          <p:cNvSpPr/>
          <p:nvPr/>
        </p:nvSpPr>
        <p:spPr>
          <a:xfrm>
            <a:off x="8453455" y="5857892"/>
            <a:ext cx="1645115" cy="71438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Public, private &amp; protected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0" name="Прямоугольник 69"/>
          <p:cNvSpPr/>
          <p:nvPr/>
        </p:nvSpPr>
        <p:spPr>
          <a:xfrm>
            <a:off x="4167174" y="1714488"/>
            <a:ext cx="1785950" cy="428628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/>
              <a:t>Публичное</a:t>
            </a:r>
          </a:p>
        </p:txBody>
      </p:sp>
      <p:sp>
        <p:nvSpPr>
          <p:cNvPr id="71" name="Прямоугольник 70"/>
          <p:cNvSpPr/>
          <p:nvPr/>
        </p:nvSpPr>
        <p:spPr>
          <a:xfrm>
            <a:off x="6238876" y="1714488"/>
            <a:ext cx="1785950" cy="428628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/>
              <a:t>Защищенное</a:t>
            </a:r>
          </a:p>
        </p:txBody>
      </p:sp>
      <p:sp>
        <p:nvSpPr>
          <p:cNvPr id="72" name="Прямоугольник 71"/>
          <p:cNvSpPr/>
          <p:nvPr/>
        </p:nvSpPr>
        <p:spPr>
          <a:xfrm>
            <a:off x="8382016" y="1714488"/>
            <a:ext cx="1785950" cy="42862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/>
              <a:t>Закрытое</a:t>
            </a:r>
          </a:p>
        </p:txBody>
      </p:sp>
      <p:sp>
        <p:nvSpPr>
          <p:cNvPr id="73" name="Прямоугольник 72"/>
          <p:cNvSpPr/>
          <p:nvPr/>
        </p:nvSpPr>
        <p:spPr>
          <a:xfrm>
            <a:off x="4238613" y="4857760"/>
            <a:ext cx="1645115" cy="714380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</a:rPr>
              <a:t>недоступно</a:t>
            </a:r>
          </a:p>
        </p:txBody>
      </p:sp>
      <p:sp>
        <p:nvSpPr>
          <p:cNvPr id="76" name="Прямоугольник 75"/>
          <p:cNvSpPr/>
          <p:nvPr/>
        </p:nvSpPr>
        <p:spPr>
          <a:xfrm>
            <a:off x="6381753" y="4857760"/>
            <a:ext cx="1645115" cy="714380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</a:rPr>
              <a:t>недоступно</a:t>
            </a:r>
          </a:p>
        </p:txBody>
      </p:sp>
      <p:sp>
        <p:nvSpPr>
          <p:cNvPr id="77" name="Прямоугольник 76"/>
          <p:cNvSpPr/>
          <p:nvPr/>
        </p:nvSpPr>
        <p:spPr>
          <a:xfrm>
            <a:off x="8453455" y="4857760"/>
            <a:ext cx="1645115" cy="714380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</a:rPr>
              <a:t>недоступно</a:t>
            </a: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Типы наследования в других языках программирования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Публичное наследование — основной и наиболее распространённый механизм наследования</a:t>
            </a:r>
          </a:p>
          <a:p>
            <a:pPr lvl="1"/>
            <a:r>
              <a:rPr lang="ru-RU" dirty="0"/>
              <a:t>Поддерживается всеми объектно-ориентированными языками</a:t>
            </a:r>
          </a:p>
          <a:p>
            <a:pPr lvl="1"/>
            <a:r>
              <a:rPr lang="ru-RU" dirty="0"/>
              <a:t>Используется для выражения отношения «является» (</a:t>
            </a:r>
            <a:r>
              <a:rPr lang="ru-RU" dirty="0" err="1"/>
              <a:t>is</a:t>
            </a:r>
            <a:r>
              <a:rPr lang="ru-RU" dirty="0"/>
              <a:t>-a)</a:t>
            </a:r>
          </a:p>
          <a:p>
            <a:r>
              <a:rPr lang="ru-RU" dirty="0"/>
              <a:t>Приватное и защищённое наследование — специфичны для C++</a:t>
            </a:r>
          </a:p>
          <a:p>
            <a:pPr lvl="1"/>
            <a:r>
              <a:rPr lang="ru-RU" dirty="0"/>
              <a:t>В других языках, как правило, отсутствуют или считаются необходимыми редко</a:t>
            </a:r>
          </a:p>
          <a:p>
            <a:pPr lvl="1"/>
            <a:r>
              <a:rPr lang="ru-RU" dirty="0"/>
              <a:t>В большинстве случаев заменяются композицией или другими механизмами инкапсуляции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Вызов конструкторов и деструкторов при наследовании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472F0AD-A5B3-4AA1-8E35-B3F293DD29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518" y="1556792"/>
            <a:ext cx="10120964" cy="5143442"/>
          </a:xfrm>
          <a:prstGeom prst="rect">
            <a:avLst/>
          </a:prstGeom>
        </p:spPr>
      </p:pic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0794055E-B301-425F-842E-92F680660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Обозначение наследования на диаграммах классов</a:t>
            </a:r>
          </a:p>
        </p:txBody>
      </p:sp>
    </p:spTree>
    <p:extLst>
      <p:ext uri="{BB962C8B-B14F-4D97-AF65-F5344CB8AC3E}">
        <p14:creationId xmlns:p14="http://schemas.microsoft.com/office/powerpoint/2010/main" val="194404991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Порядок вызова конструкторов</a:t>
            </a:r>
          </a:p>
        </p:txBody>
      </p:sp>
      <p:sp>
        <p:nvSpPr>
          <p:cNvPr id="5" name="Содержимое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При создании объекта производного класса сначала вызывается конструктор базового класса</a:t>
            </a:r>
          </a:p>
          <a:p>
            <a:pPr lvl="1"/>
            <a:r>
              <a:rPr lang="ru-RU" dirty="0"/>
              <a:t>Вызов конструктора базового класса происходит до инициализации членов производного класса</a:t>
            </a:r>
          </a:p>
          <a:p>
            <a:r>
              <a:rPr lang="ru-RU" dirty="0"/>
              <a:t>Конструктор производного класса может явно вызвать нужный конструктор базового класса через список инициализации</a:t>
            </a:r>
          </a:p>
          <a:p>
            <a:pPr lvl="1"/>
            <a:r>
              <a:rPr lang="ru-RU" dirty="0"/>
              <a:t>Если вызов конструктора базового класса не указан, компилятор попытается вызвать его конструктор по умолчанию</a:t>
            </a:r>
          </a:p>
          <a:p>
            <a:pPr lvl="1"/>
            <a:r>
              <a:rPr lang="ru-RU" dirty="0"/>
              <a:t>Если у базового класса нет конструктора по умолчанию, будет ошибка компиляции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Порядок вызова деструкторов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В C++ деструкторы вызываются в порядке, обратном порядку вызова конструкторов</a:t>
            </a:r>
          </a:p>
          <a:p>
            <a:r>
              <a:rPr lang="ru-RU" dirty="0"/>
              <a:t>Последовательно происходят следующие этапы:</a:t>
            </a:r>
          </a:p>
          <a:p>
            <a:pPr lvl="1"/>
            <a:r>
              <a:rPr lang="ru-RU" dirty="0"/>
              <a:t>Выполняется тело деструктора производного класса</a:t>
            </a:r>
          </a:p>
          <a:p>
            <a:pPr lvl="1"/>
            <a:r>
              <a:rPr lang="ru-RU" dirty="0"/>
              <a:t>Затем вызываются деструкторы членов производного класса (в порядке, обратном их объявлению)</a:t>
            </a:r>
          </a:p>
          <a:p>
            <a:pPr lvl="1"/>
            <a:r>
              <a:rPr lang="ru-RU" dirty="0"/>
              <a:t>После этого вызывается деструктор базового класса</a:t>
            </a:r>
          </a:p>
          <a:p>
            <a:r>
              <a:rPr lang="ru-RU" dirty="0"/>
              <a:t>Такой порядок гарантирует, что ресурсы, зависящие от других объектов, освобождаются после этих объектов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3673C82-2A25-4514-8E6F-4E09BA5B27F0}"/>
              </a:ext>
            </a:extLst>
          </p:cNvPr>
          <p:cNvSpPr/>
          <p:nvPr/>
        </p:nvSpPr>
        <p:spPr>
          <a:xfrm>
            <a:off x="119336" y="1"/>
            <a:ext cx="8640960" cy="69865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struct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267F99"/>
                </a:solidFill>
                <a:latin typeface="Consolas" panose="020B0609020204030204" pitchFamily="49" charset="0"/>
              </a:rPr>
              <a:t>Computer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 </a:t>
            </a:r>
            <a:r>
              <a:rPr lang="de-DE" sz="1600" dirty="0">
                <a:solidFill>
                  <a:srgbClr val="795E26"/>
                </a:solidFill>
                <a:latin typeface="Consolas" panose="020B0609020204030204" pitchFamily="49" charset="0"/>
              </a:rPr>
              <a:t>Computer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() { </a:t>
            </a:r>
            <a:r>
              <a:rPr lang="de-DE" sz="1600" dirty="0" err="1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::</a:t>
            </a:r>
            <a:r>
              <a:rPr lang="de-DE" sz="1600" dirty="0" err="1">
                <a:solidFill>
                  <a:srgbClr val="3B3B3B"/>
                </a:solidFill>
                <a:latin typeface="Consolas" panose="020B0609020204030204" pitchFamily="49" charset="0"/>
              </a:rPr>
              <a:t>cout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&lt;&lt;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"Computer::Computer"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&lt;&lt;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::</a:t>
            </a:r>
            <a:r>
              <a:rPr lang="de-DE" sz="1600" dirty="0" err="1">
                <a:solidFill>
                  <a:srgbClr val="3B3B3B"/>
                </a:solidFill>
                <a:latin typeface="Consolas" panose="020B0609020204030204" pitchFamily="49" charset="0"/>
              </a:rPr>
              <a:t>endl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; }</a:t>
            </a:r>
          </a:p>
          <a:p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 </a:t>
            </a:r>
            <a:r>
              <a:rPr lang="de-DE" sz="1600" dirty="0">
                <a:solidFill>
                  <a:srgbClr val="795E26"/>
                </a:solidFill>
                <a:latin typeface="Consolas" panose="020B0609020204030204" pitchFamily="49" charset="0"/>
              </a:rPr>
              <a:t>~Computer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() { </a:t>
            </a:r>
            <a:r>
              <a:rPr lang="de-DE" sz="1600" dirty="0" err="1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::</a:t>
            </a:r>
            <a:r>
              <a:rPr lang="de-DE" sz="1600" dirty="0" err="1">
                <a:solidFill>
                  <a:srgbClr val="3B3B3B"/>
                </a:solidFill>
                <a:latin typeface="Consolas" panose="020B0609020204030204" pitchFamily="49" charset="0"/>
              </a:rPr>
              <a:t>cout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&lt;&lt;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"Computer::~Computer"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&lt;&lt;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::</a:t>
            </a:r>
            <a:r>
              <a:rPr lang="de-DE" sz="1600" dirty="0" err="1">
                <a:solidFill>
                  <a:srgbClr val="3B3B3B"/>
                </a:solidFill>
                <a:latin typeface="Consolas" panose="020B0609020204030204" pitchFamily="49" charset="0"/>
              </a:rPr>
              <a:t>endl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; }</a:t>
            </a:r>
          </a:p>
          <a:p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};</a:t>
            </a:r>
          </a:p>
          <a:p>
            <a:b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267F99"/>
                </a:solidFill>
                <a:latin typeface="Consolas" panose="020B0609020204030204" pitchFamily="49" charset="0"/>
              </a:rPr>
              <a:t>Person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: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 </a:t>
            </a:r>
            <a:r>
              <a:rPr lang="de-DE" sz="1600" dirty="0">
                <a:solidFill>
                  <a:srgbClr val="795E26"/>
                </a:solidFill>
                <a:latin typeface="Consolas" panose="020B0609020204030204" pitchFamily="49" charset="0"/>
              </a:rPr>
              <a:t>Person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de-DE" sz="1600" dirty="0" err="1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::</a:t>
            </a:r>
            <a:r>
              <a:rPr lang="de-DE" sz="1600" dirty="0" err="1">
                <a:solidFill>
                  <a:srgbClr val="267F99"/>
                </a:solidFill>
                <a:latin typeface="Consolas" panose="020B0609020204030204" pitchFamily="49" charset="0"/>
              </a:rPr>
              <a:t>string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001080"/>
                </a:solidFill>
                <a:latin typeface="Consolas" panose="020B0609020204030204" pitchFamily="49" charset="0"/>
              </a:rPr>
              <a:t>name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) : </a:t>
            </a:r>
            <a:r>
              <a:rPr lang="de-DE" sz="1600" dirty="0" err="1">
                <a:solidFill>
                  <a:srgbClr val="795E26"/>
                </a:solidFill>
                <a:latin typeface="Consolas" panose="020B0609020204030204" pitchFamily="49" charset="0"/>
              </a:rPr>
              <a:t>m_name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de-DE" sz="1600" dirty="0" err="1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::</a:t>
            </a:r>
            <a:r>
              <a:rPr lang="de-DE" sz="1600" dirty="0" err="1">
                <a:solidFill>
                  <a:srgbClr val="795E26"/>
                </a:solidFill>
                <a:latin typeface="Consolas" panose="020B0609020204030204" pitchFamily="49" charset="0"/>
              </a:rPr>
              <a:t>move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de-DE" sz="1600" dirty="0" err="1">
                <a:solidFill>
                  <a:srgbClr val="3B3B3B"/>
                </a:solidFill>
                <a:latin typeface="Consolas" panose="020B0609020204030204" pitchFamily="49" charset="0"/>
              </a:rPr>
              <a:t>name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)) {</a:t>
            </a:r>
          </a:p>
          <a:p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   </a:t>
            </a:r>
            <a:r>
              <a:rPr lang="de-DE" sz="1600" dirty="0" err="1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::</a:t>
            </a:r>
            <a:r>
              <a:rPr lang="de-DE" sz="1600" dirty="0" err="1">
                <a:solidFill>
                  <a:srgbClr val="3B3B3B"/>
                </a:solidFill>
                <a:latin typeface="Consolas" panose="020B0609020204030204" pitchFamily="49" charset="0"/>
              </a:rPr>
              <a:t>cout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&lt;&lt;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"Person::Person("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&lt;&lt;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3B3B3B"/>
                </a:solidFill>
                <a:latin typeface="Consolas" panose="020B0609020204030204" pitchFamily="49" charset="0"/>
              </a:rPr>
              <a:t>m_name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&lt;&lt;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")"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&lt;&lt;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::</a:t>
            </a:r>
            <a:r>
              <a:rPr lang="de-DE" sz="1600" dirty="0" err="1">
                <a:solidFill>
                  <a:srgbClr val="3B3B3B"/>
                </a:solidFill>
                <a:latin typeface="Consolas" panose="020B0609020204030204" pitchFamily="49" charset="0"/>
              </a:rPr>
              <a:t>endl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 }</a:t>
            </a:r>
          </a:p>
          <a:p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 </a:t>
            </a:r>
            <a:r>
              <a:rPr lang="de-DE" sz="1600" dirty="0">
                <a:solidFill>
                  <a:srgbClr val="795E26"/>
                </a:solidFill>
                <a:latin typeface="Consolas" panose="020B0609020204030204" pitchFamily="49" charset="0"/>
              </a:rPr>
              <a:t>~Person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() { </a:t>
            </a:r>
            <a:r>
              <a:rPr lang="de-DE" sz="1600" dirty="0" err="1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::</a:t>
            </a:r>
            <a:r>
              <a:rPr lang="de-DE" sz="1600" dirty="0" err="1">
                <a:solidFill>
                  <a:srgbClr val="3B3B3B"/>
                </a:solidFill>
                <a:latin typeface="Consolas" panose="020B0609020204030204" pitchFamily="49" charset="0"/>
              </a:rPr>
              <a:t>cout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&lt;&lt;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"Person::~Person"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&lt;&lt;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::</a:t>
            </a:r>
            <a:r>
              <a:rPr lang="de-DE" sz="1600" dirty="0" err="1">
                <a:solidFill>
                  <a:srgbClr val="3B3B3B"/>
                </a:solidFill>
                <a:latin typeface="Consolas" panose="020B0609020204030204" pitchFamily="49" charset="0"/>
              </a:rPr>
              <a:t>endl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; }</a:t>
            </a:r>
          </a:p>
          <a:p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private: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 </a:t>
            </a:r>
            <a:r>
              <a:rPr lang="de-DE" sz="1600" dirty="0" err="1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::</a:t>
            </a:r>
            <a:r>
              <a:rPr lang="de-DE" sz="1600" dirty="0" err="1">
                <a:solidFill>
                  <a:srgbClr val="3B3B3B"/>
                </a:solidFill>
                <a:latin typeface="Consolas" panose="020B0609020204030204" pitchFamily="49" charset="0"/>
              </a:rPr>
              <a:t>string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3B3B3B"/>
                </a:solidFill>
                <a:latin typeface="Consolas" panose="020B0609020204030204" pitchFamily="49" charset="0"/>
              </a:rPr>
              <a:t>m_name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};</a:t>
            </a:r>
          </a:p>
          <a:p>
            <a:b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267F99"/>
                </a:solidFill>
                <a:latin typeface="Consolas" panose="020B0609020204030204" pitchFamily="49" charset="0"/>
              </a:rPr>
              <a:t>Programmer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: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267F99"/>
                </a:solidFill>
                <a:latin typeface="Consolas" panose="020B0609020204030204" pitchFamily="49" charset="0"/>
              </a:rPr>
              <a:t>Person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: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 </a:t>
            </a:r>
            <a:r>
              <a:rPr lang="de-DE" sz="1600" dirty="0" err="1">
                <a:solidFill>
                  <a:srgbClr val="795E26"/>
                </a:solidFill>
                <a:latin typeface="Consolas" panose="020B0609020204030204" pitchFamily="49" charset="0"/>
              </a:rPr>
              <a:t>Programmer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de-DE" sz="1600" dirty="0" err="1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::</a:t>
            </a:r>
            <a:r>
              <a:rPr lang="de-DE" sz="1600" dirty="0" err="1">
                <a:solidFill>
                  <a:srgbClr val="267F99"/>
                </a:solidFill>
                <a:latin typeface="Consolas" panose="020B0609020204030204" pitchFamily="49" charset="0"/>
              </a:rPr>
              <a:t>string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001080"/>
                </a:solidFill>
                <a:latin typeface="Consolas" panose="020B0609020204030204" pitchFamily="49" charset="0"/>
              </a:rPr>
              <a:t>name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) : </a:t>
            </a:r>
            <a:r>
              <a:rPr lang="de-DE" sz="1600" dirty="0">
                <a:solidFill>
                  <a:srgbClr val="795E26"/>
                </a:solidFill>
                <a:latin typeface="Consolas" panose="020B0609020204030204" pitchFamily="49" charset="0"/>
              </a:rPr>
              <a:t>Person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{ </a:t>
            </a:r>
            <a:r>
              <a:rPr lang="de-DE" sz="1600" dirty="0" err="1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::</a:t>
            </a:r>
            <a:r>
              <a:rPr lang="de-DE" sz="1600" dirty="0" err="1">
                <a:solidFill>
                  <a:srgbClr val="795E26"/>
                </a:solidFill>
                <a:latin typeface="Consolas" panose="020B0609020204030204" pitchFamily="49" charset="0"/>
              </a:rPr>
              <a:t>move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de-DE" sz="1600" dirty="0" err="1">
                <a:solidFill>
                  <a:srgbClr val="3B3B3B"/>
                </a:solidFill>
                <a:latin typeface="Consolas" panose="020B0609020204030204" pitchFamily="49" charset="0"/>
              </a:rPr>
              <a:t>name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) } {</a:t>
            </a:r>
          </a:p>
          <a:p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   </a:t>
            </a:r>
            <a:r>
              <a:rPr lang="de-DE" sz="1600" dirty="0" err="1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::</a:t>
            </a:r>
            <a:r>
              <a:rPr lang="de-DE" sz="1600" dirty="0" err="1">
                <a:solidFill>
                  <a:srgbClr val="3B3B3B"/>
                </a:solidFill>
                <a:latin typeface="Consolas" panose="020B0609020204030204" pitchFamily="49" charset="0"/>
              </a:rPr>
              <a:t>cout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&lt;&lt;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 err="1">
                <a:solidFill>
                  <a:srgbClr val="A31515"/>
                </a:solidFill>
                <a:latin typeface="Consolas" panose="020B0609020204030204" pitchFamily="49" charset="0"/>
              </a:rPr>
              <a:t>Programmer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::</a:t>
            </a:r>
            <a:r>
              <a:rPr lang="de-DE" sz="1600" dirty="0" err="1">
                <a:solidFill>
                  <a:srgbClr val="A31515"/>
                </a:solidFill>
                <a:latin typeface="Consolas" panose="020B0609020204030204" pitchFamily="49" charset="0"/>
              </a:rPr>
              <a:t>Programmer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&lt;&lt;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::</a:t>
            </a:r>
            <a:r>
              <a:rPr lang="de-DE" sz="1600" dirty="0" err="1">
                <a:solidFill>
                  <a:srgbClr val="3B3B3B"/>
                </a:solidFill>
                <a:latin typeface="Consolas" panose="020B0609020204030204" pitchFamily="49" charset="0"/>
              </a:rPr>
              <a:t>endl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 }</a:t>
            </a:r>
          </a:p>
          <a:p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 </a:t>
            </a:r>
            <a:r>
              <a:rPr lang="de-DE" sz="1600" dirty="0">
                <a:solidFill>
                  <a:srgbClr val="795E26"/>
                </a:solidFill>
                <a:latin typeface="Consolas" panose="020B0609020204030204" pitchFamily="49" charset="0"/>
              </a:rPr>
              <a:t>~</a:t>
            </a:r>
            <a:r>
              <a:rPr lang="de-DE" sz="1600" dirty="0" err="1">
                <a:solidFill>
                  <a:srgbClr val="795E26"/>
                </a:solidFill>
                <a:latin typeface="Consolas" panose="020B0609020204030204" pitchFamily="49" charset="0"/>
              </a:rPr>
              <a:t>Programmer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() { </a:t>
            </a:r>
            <a:r>
              <a:rPr lang="de-DE" sz="1600" dirty="0" err="1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::</a:t>
            </a:r>
            <a:r>
              <a:rPr lang="de-DE" sz="1600" dirty="0" err="1">
                <a:solidFill>
                  <a:srgbClr val="3B3B3B"/>
                </a:solidFill>
                <a:latin typeface="Consolas" panose="020B0609020204030204" pitchFamily="49" charset="0"/>
              </a:rPr>
              <a:t>cout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&lt;&lt;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 err="1">
                <a:solidFill>
                  <a:srgbClr val="A31515"/>
                </a:solidFill>
                <a:latin typeface="Consolas" panose="020B0609020204030204" pitchFamily="49" charset="0"/>
              </a:rPr>
              <a:t>Programmer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::~</a:t>
            </a:r>
            <a:r>
              <a:rPr lang="de-DE" sz="1600" dirty="0" err="1">
                <a:solidFill>
                  <a:srgbClr val="A31515"/>
                </a:solidFill>
                <a:latin typeface="Consolas" panose="020B0609020204030204" pitchFamily="49" charset="0"/>
              </a:rPr>
              <a:t>Programmer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&lt;&lt;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::</a:t>
            </a:r>
            <a:r>
              <a:rPr lang="de-DE" sz="1600" dirty="0" err="1">
                <a:solidFill>
                  <a:srgbClr val="3B3B3B"/>
                </a:solidFill>
                <a:latin typeface="Consolas" panose="020B0609020204030204" pitchFamily="49" charset="0"/>
              </a:rPr>
              <a:t>endl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; }</a:t>
            </a:r>
            <a:b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private: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 Computer </a:t>
            </a:r>
            <a:r>
              <a:rPr lang="de-DE" sz="1600" dirty="0" err="1">
                <a:solidFill>
                  <a:srgbClr val="3B3B3B"/>
                </a:solidFill>
                <a:latin typeface="Consolas" panose="020B0609020204030204" pitchFamily="49" charset="0"/>
              </a:rPr>
              <a:t>m_computer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};</a:t>
            </a:r>
          </a:p>
          <a:p>
            <a:b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795E26"/>
                </a:solidFill>
                <a:latin typeface="Consolas" panose="020B0609020204030204" pitchFamily="49" charset="0"/>
              </a:rPr>
              <a:t>main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() {</a:t>
            </a:r>
          </a:p>
          <a:p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 </a:t>
            </a:r>
            <a:r>
              <a:rPr lang="de-DE" sz="1600" dirty="0" err="1">
                <a:solidFill>
                  <a:srgbClr val="3B3B3B"/>
                </a:solidFill>
                <a:latin typeface="Consolas" panose="020B0609020204030204" pitchFamily="49" charset="0"/>
              </a:rPr>
              <a:t>Programmer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3B3B3B"/>
                </a:solidFill>
                <a:latin typeface="Consolas" panose="020B0609020204030204" pitchFamily="49" charset="0"/>
              </a:rPr>
              <a:t>programmer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{ 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"John </a:t>
            </a:r>
            <a:r>
              <a:rPr lang="de-DE" sz="1600" dirty="0" err="1">
                <a:solidFill>
                  <a:srgbClr val="A31515"/>
                </a:solidFill>
                <a:latin typeface="Consolas" panose="020B0609020204030204" pitchFamily="49" charset="0"/>
              </a:rPr>
              <a:t>Carmack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};</a:t>
            </a:r>
          </a:p>
          <a:p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}</a:t>
            </a:r>
            <a:endParaRPr lang="de-DE" sz="16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0BC950F-85A5-418C-BE10-AD402DE389F0}"/>
              </a:ext>
            </a:extLst>
          </p:cNvPr>
          <p:cNvSpPr/>
          <p:nvPr/>
        </p:nvSpPr>
        <p:spPr>
          <a:xfrm>
            <a:off x="8198746" y="227762"/>
            <a:ext cx="3869073" cy="175432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ru-RU" dirty="0" err="1">
                <a:latin typeface="Consolas" panose="020B0609020204030204" pitchFamily="49" charset="0"/>
              </a:rPr>
              <a:t>Person</a:t>
            </a:r>
            <a:r>
              <a:rPr lang="ru-RU" dirty="0">
                <a:latin typeface="Consolas" panose="020B0609020204030204" pitchFamily="49" charset="0"/>
              </a:rPr>
              <a:t>::</a:t>
            </a:r>
            <a:r>
              <a:rPr lang="ru-RU" dirty="0" err="1">
                <a:latin typeface="Consolas" panose="020B0609020204030204" pitchFamily="49" charset="0"/>
              </a:rPr>
              <a:t>Person</a:t>
            </a:r>
            <a:r>
              <a:rPr lang="ru-RU" dirty="0">
                <a:latin typeface="Consolas" panose="020B0609020204030204" pitchFamily="49" charset="0"/>
              </a:rPr>
              <a:t>(</a:t>
            </a:r>
            <a:r>
              <a:rPr lang="ru-RU" dirty="0" err="1">
                <a:latin typeface="Consolas" panose="020B0609020204030204" pitchFamily="49" charset="0"/>
              </a:rPr>
              <a:t>John</a:t>
            </a:r>
            <a:r>
              <a:rPr lang="ru-RU" dirty="0">
                <a:latin typeface="Consolas" panose="020B0609020204030204" pitchFamily="49" charset="0"/>
              </a:rPr>
              <a:t> </a:t>
            </a:r>
            <a:r>
              <a:rPr lang="ru-RU" dirty="0" err="1">
                <a:latin typeface="Consolas" panose="020B0609020204030204" pitchFamily="49" charset="0"/>
              </a:rPr>
              <a:t>Carmack</a:t>
            </a:r>
            <a:r>
              <a:rPr lang="ru-RU" dirty="0">
                <a:latin typeface="Consolas" panose="020B0609020204030204" pitchFamily="49" charset="0"/>
              </a:rPr>
              <a:t>)</a:t>
            </a:r>
          </a:p>
          <a:p>
            <a:r>
              <a:rPr lang="ru-RU" dirty="0" err="1">
                <a:latin typeface="Consolas" panose="020B0609020204030204" pitchFamily="49" charset="0"/>
              </a:rPr>
              <a:t>Computer</a:t>
            </a:r>
            <a:r>
              <a:rPr lang="ru-RU" dirty="0">
                <a:latin typeface="Consolas" panose="020B0609020204030204" pitchFamily="49" charset="0"/>
              </a:rPr>
              <a:t>::</a:t>
            </a:r>
            <a:r>
              <a:rPr lang="ru-RU" dirty="0" err="1">
                <a:latin typeface="Consolas" panose="020B0609020204030204" pitchFamily="49" charset="0"/>
              </a:rPr>
              <a:t>Computer</a:t>
            </a:r>
            <a:endParaRPr lang="ru-RU" dirty="0">
              <a:latin typeface="Consolas" panose="020B0609020204030204" pitchFamily="49" charset="0"/>
            </a:endParaRPr>
          </a:p>
          <a:p>
            <a:r>
              <a:rPr lang="ru-RU" dirty="0" err="1">
                <a:latin typeface="Consolas" panose="020B0609020204030204" pitchFamily="49" charset="0"/>
              </a:rPr>
              <a:t>Programmer</a:t>
            </a:r>
            <a:r>
              <a:rPr lang="ru-RU" dirty="0">
                <a:latin typeface="Consolas" panose="020B0609020204030204" pitchFamily="49" charset="0"/>
              </a:rPr>
              <a:t>::</a:t>
            </a:r>
            <a:r>
              <a:rPr lang="ru-RU" dirty="0" err="1">
                <a:latin typeface="Consolas" panose="020B0609020204030204" pitchFamily="49" charset="0"/>
              </a:rPr>
              <a:t>Programmer</a:t>
            </a:r>
            <a:endParaRPr lang="ru-RU" dirty="0">
              <a:latin typeface="Consolas" panose="020B0609020204030204" pitchFamily="49" charset="0"/>
            </a:endParaRPr>
          </a:p>
          <a:p>
            <a:r>
              <a:rPr lang="ru-RU" dirty="0" err="1">
                <a:latin typeface="Consolas" panose="020B0609020204030204" pitchFamily="49" charset="0"/>
              </a:rPr>
              <a:t>Programmer</a:t>
            </a:r>
            <a:r>
              <a:rPr lang="ru-RU" dirty="0">
                <a:latin typeface="Consolas" panose="020B0609020204030204" pitchFamily="49" charset="0"/>
              </a:rPr>
              <a:t>::~</a:t>
            </a:r>
            <a:r>
              <a:rPr lang="ru-RU" dirty="0" err="1">
                <a:latin typeface="Consolas" panose="020B0609020204030204" pitchFamily="49" charset="0"/>
              </a:rPr>
              <a:t>Programmer</a:t>
            </a:r>
            <a:endParaRPr lang="ru-RU" dirty="0">
              <a:latin typeface="Consolas" panose="020B0609020204030204" pitchFamily="49" charset="0"/>
            </a:endParaRPr>
          </a:p>
          <a:p>
            <a:r>
              <a:rPr lang="ru-RU" dirty="0" err="1">
                <a:latin typeface="Consolas" panose="020B0609020204030204" pitchFamily="49" charset="0"/>
              </a:rPr>
              <a:t>Computer</a:t>
            </a:r>
            <a:r>
              <a:rPr lang="ru-RU" dirty="0">
                <a:latin typeface="Consolas" panose="020B0609020204030204" pitchFamily="49" charset="0"/>
              </a:rPr>
              <a:t>::~</a:t>
            </a:r>
            <a:r>
              <a:rPr lang="ru-RU" dirty="0" err="1">
                <a:latin typeface="Consolas" panose="020B0609020204030204" pitchFamily="49" charset="0"/>
              </a:rPr>
              <a:t>Computer</a:t>
            </a:r>
            <a:endParaRPr lang="ru-RU" dirty="0">
              <a:latin typeface="Consolas" panose="020B0609020204030204" pitchFamily="49" charset="0"/>
            </a:endParaRPr>
          </a:p>
          <a:p>
            <a:r>
              <a:rPr lang="ru-RU" dirty="0" err="1">
                <a:latin typeface="Consolas" panose="020B0609020204030204" pitchFamily="49" charset="0"/>
              </a:rPr>
              <a:t>Person</a:t>
            </a:r>
            <a:r>
              <a:rPr lang="ru-RU" dirty="0">
                <a:latin typeface="Consolas" panose="020B0609020204030204" pitchFamily="49" charset="0"/>
              </a:rPr>
              <a:t>::~</a:t>
            </a:r>
            <a:r>
              <a:rPr lang="ru-RU" dirty="0" err="1">
                <a:latin typeface="Consolas" panose="020B0609020204030204" pitchFamily="49" charset="0"/>
              </a:rPr>
              <a:t>Person</a:t>
            </a:r>
            <a:endParaRPr lang="ru-RU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8072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3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3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 tmFilter="0, 0; .2, .5; .8, .5; 1, 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250" autoRev="1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 tmFilter="0, 0; .2, .5; .8, .5; 1, 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6" dur="250" autoRev="1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 tmFilter="0, 0; .2, .5; .8, .5; 1, 0"/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5" dur="250" autoRev="1" fill="hold"/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 tmFilter="0, 0; .2, .5; .8, .5; 1, 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0" dur="250" autoRev="1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 tmFilter="0, 0; .2, .5; .8, .5; 1, 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9" dur="250" autoRev="1" fill="hold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 tmFilter="0, 0; .2, .5; .8, .5; 1, 0"/>
                                        <p:tgtEl>
                                          <p:spTgt spid="3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8" dur="250" autoRev="1" fill="hold"/>
                                        <p:tgtEl>
                                          <p:spTgt spid="3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 tmFilter="0, 0; .2, .5; .8, .5; 1, 0"/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3" dur="250" autoRev="1" fill="hold"/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 tmFilter="0, 0; .2, .5; .8, .5; 1, 0"/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2" dur="250" autoRev="1" fill="hold"/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 tmFilter="0, 0; .2, .5; .8, .5; 1, 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7" dur="250" autoRev="1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00"/>
                            </p:stCondLst>
                            <p:childTnLst>
                              <p:par>
                                <p:cTn id="7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500" tmFilter="0, 0; .2, .5; .8, .5; 1, 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6" dur="250" autoRev="1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500"/>
                            </p:stCondLst>
                            <p:childTnLst>
                              <p:par>
                                <p:cTn id="8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500" tmFilter="0, 0; .2, .5; .8, .5; 1, 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5" dur="250" autoRev="1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BD5FFC-5E36-C06F-550A-08858E8F2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Особенности работы виртуальных методов в конструкторе и деструкторе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9E161D-0E79-B24D-B2E6-A6AD2136E4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Во время работы конструктора объект ещё полностью не сконструирован</a:t>
            </a:r>
          </a:p>
          <a:p>
            <a:pPr lvl="1"/>
            <a:r>
              <a:rPr lang="ru-RU" dirty="0"/>
              <a:t>Обращаться к полям класса-наследника нельзя, пока они не сконструированы</a:t>
            </a:r>
          </a:p>
          <a:p>
            <a:r>
              <a:rPr lang="ru-RU" dirty="0"/>
              <a:t>Во время работы деструктора объект уже частично разрушен</a:t>
            </a:r>
          </a:p>
          <a:p>
            <a:pPr lvl="1"/>
            <a:r>
              <a:rPr lang="ru-RU" dirty="0"/>
              <a:t>Нельзя обращаться к полям класса-наследника, если они уже разрушены</a:t>
            </a:r>
          </a:p>
          <a:p>
            <a:r>
              <a:rPr lang="ru-RU" dirty="0"/>
              <a:t>При вызове виртуального метода из конструктора или деструктора будет вызвана реализация текущего класса, а не класса-наследника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6409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FC1226E-8E3A-56EE-CB8C-BB1D40516445}"/>
              </a:ext>
            </a:extLst>
          </p:cNvPr>
          <p:cNvSpPr txBox="1"/>
          <p:nvPr/>
        </p:nvSpPr>
        <p:spPr>
          <a:xfrm>
            <a:off x="0" y="-1"/>
            <a:ext cx="5807968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Base 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public:</a:t>
            </a:r>
            <a:endParaRPr 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Base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"Base::Base"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PrintInfo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}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~Base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"Base::~Base"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PrintInfo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}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virtual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PrintInfo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 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"Base::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PrintInfo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endParaRPr lang="en-US" b="0" dirty="0">
              <a:solidFill>
                <a:srgbClr val="A31515"/>
              </a:solidFill>
              <a:effectLst/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             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}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552E03-012C-4397-CD12-CD52AFE47352}"/>
              </a:ext>
            </a:extLst>
          </p:cNvPr>
          <p:cNvSpPr txBox="1"/>
          <p:nvPr/>
        </p:nvSpPr>
        <p:spPr>
          <a:xfrm>
            <a:off x="6101499" y="72569"/>
            <a:ext cx="6125028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Derived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Base 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public:</a:t>
            </a:r>
            <a:endParaRPr 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Derived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"Derived::Derived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endParaRPr lang="en-US" b="0" dirty="0">
              <a:solidFill>
                <a:srgbClr val="A31515"/>
              </a:solidFill>
              <a:effectLst/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             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PrintInfo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}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~Derived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"Derived::~Derived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endParaRPr lang="en-US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           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PrintInfo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}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PrintInfo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override 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"Derived::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PrintInfo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endParaRPr lang="en-US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           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}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b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Derived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"----"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</a:t>
            </a:r>
            <a:r>
              <a:rPr lang="en-US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PrintInfo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"----"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741653-3728-A999-422A-ECD6D6893BF6}"/>
              </a:ext>
            </a:extLst>
          </p:cNvPr>
          <p:cNvSpPr txBox="1"/>
          <p:nvPr/>
        </p:nvSpPr>
        <p:spPr>
          <a:xfrm>
            <a:off x="17601" y="4350663"/>
            <a:ext cx="1973943" cy="246221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400" dirty="0"/>
              <a:t>Base::Base</a:t>
            </a:r>
          </a:p>
          <a:p>
            <a:r>
              <a:rPr lang="en-US" sz="1400" dirty="0"/>
              <a:t>Base::</a:t>
            </a:r>
            <a:r>
              <a:rPr lang="en-US" sz="1400" dirty="0" err="1"/>
              <a:t>PrintInfo</a:t>
            </a:r>
            <a:endParaRPr lang="en-US" sz="1400" dirty="0"/>
          </a:p>
          <a:p>
            <a:r>
              <a:rPr lang="en-US" sz="1400" dirty="0"/>
              <a:t>Derived::Derived</a:t>
            </a:r>
          </a:p>
          <a:p>
            <a:r>
              <a:rPr lang="en-US" sz="1400" dirty="0"/>
              <a:t>Derived::</a:t>
            </a:r>
            <a:r>
              <a:rPr lang="en-US" sz="1400" dirty="0" err="1"/>
              <a:t>PrintInfo</a:t>
            </a:r>
            <a:endParaRPr lang="en-US" sz="1400" dirty="0"/>
          </a:p>
          <a:p>
            <a:r>
              <a:rPr lang="en-US" sz="1400" dirty="0"/>
              <a:t>----</a:t>
            </a:r>
          </a:p>
          <a:p>
            <a:r>
              <a:rPr lang="en-US" sz="1400" dirty="0"/>
              <a:t>Derived::</a:t>
            </a:r>
            <a:r>
              <a:rPr lang="en-US" sz="1400" dirty="0" err="1"/>
              <a:t>PrintInfo</a:t>
            </a:r>
            <a:endParaRPr lang="en-US" sz="1400" dirty="0"/>
          </a:p>
          <a:p>
            <a:r>
              <a:rPr lang="en-US" sz="1400" dirty="0"/>
              <a:t>----</a:t>
            </a:r>
          </a:p>
          <a:p>
            <a:r>
              <a:rPr lang="en-US" sz="1400" dirty="0"/>
              <a:t>Derived::~Derived</a:t>
            </a:r>
          </a:p>
          <a:p>
            <a:r>
              <a:rPr lang="en-US" sz="1400" dirty="0"/>
              <a:t>Derived::</a:t>
            </a:r>
            <a:r>
              <a:rPr lang="en-US" sz="1400" dirty="0" err="1"/>
              <a:t>PrintInfo</a:t>
            </a:r>
            <a:endParaRPr lang="en-US" sz="1400" dirty="0"/>
          </a:p>
          <a:p>
            <a:r>
              <a:rPr lang="en-US" sz="1400" dirty="0"/>
              <a:t>Base::~Base</a:t>
            </a:r>
          </a:p>
          <a:p>
            <a:r>
              <a:rPr lang="en-US" sz="1400" dirty="0"/>
              <a:t>Base::</a:t>
            </a:r>
            <a:r>
              <a:rPr lang="en-US" sz="1400" dirty="0" err="1"/>
              <a:t>PrintInfo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727350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7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7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 tmFilter="0, 0; .2, .5; .8, .5; 1, 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 tmFilter="0, 0; .2, .5; .8, .5; 1, 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50" autoRev="1" fill="hold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8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 tmFilter="0, 0; .2, .5; .8, .5; 1, 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" dur="250" autoRev="1" fill="hold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 tmFilter="0, 0; .2, .5; .8, .5; 1, 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0" dur="250" autoRev="1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1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 tmFilter="0, 0; .2, .5; .8, .5; 1, 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3" dur="250" autoRev="1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 tmFilter="0, 0; .2, .5; .8, .5; 1, 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3" dur="250" autoRev="1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 tmFilter="0, 0; .2, .5; .8, .5; 1, 0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8" dur="250" autoRev="1" fill="hold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9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 tmFilter="0, 0; .2, .5; .8, .5; 1, 0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1" dur="250" autoRev="1" fill="hold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 tmFilter="0, 0; .2, .5; .8, .5; 1, 0"/>
                                        <p:tgtEl>
                                          <p:spTgt spid="7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1" dur="250" autoRev="1" fill="hold"/>
                                        <p:tgtEl>
                                          <p:spTgt spid="7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 tmFilter="0, 0; .2, .5; .8, .5; 1, 0"/>
                                        <p:tgtEl>
                                          <p:spTgt spid="7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1" dur="250" autoRev="1" fill="hold"/>
                                        <p:tgtEl>
                                          <p:spTgt spid="7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500" tmFilter="0, 0; .2, .5; .8, .5; 1, 0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6" dur="250" autoRev="1" fill="hold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7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500" tmFilter="0, 0; .2, .5; .8, .5; 1, 0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9" dur="250" autoRev="1" fill="hold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500" tmFilter="0, 0; .2, .5; .8, .5; 1, 0"/>
                                        <p:tgtEl>
                                          <p:spTgt spid="7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9" dur="250" autoRev="1" fill="hold"/>
                                        <p:tgtEl>
                                          <p:spTgt spid="7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8" dur="500" tmFilter="0, 0; .2, .5; .8, .5; 1, 0"/>
                                        <p:tgtEl>
                                          <p:spTgt spid="7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9" dur="250" autoRev="1" fill="hold"/>
                                        <p:tgtEl>
                                          <p:spTgt spid="7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3" dur="500" tmFilter="0, 0; .2, .5; .8, .5; 1, 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4" dur="250" autoRev="1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6" dur="500" tmFilter="0, 0; .2, .5; .8, .5; 1, 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7" dur="250" autoRev="1" fill="hold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6" dur="500" tmFilter="0, 0; .2, .5; .8, .5; 1, 0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7" dur="250" autoRev="1" fill="hold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1" dur="500" tmFilter="0, 0; .2, .5; .8, .5; 1, 0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2" dur="250" autoRev="1" fill="hold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33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4" dur="500" tmFilter="0, 0; .2, .5; .8, .5; 1, 0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5" dur="250" autoRev="1" fill="hold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4" dur="500" tmFilter="0, 0; .2, .5; .8, .5; 1, 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5" dur="250" autoRev="1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4" dur="500" tmFilter="0, 0; .2, .5; .8, .5; 1, 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5" dur="250" autoRev="1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9" dur="500" tmFilter="0, 0; .2, .5; .8, .5; 1, 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0" dur="250" autoRev="1" fill="hold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61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2" dur="500" tmFilter="0, 0; .2, .5; .8, .5; 1, 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3" dur="250" autoRev="1" fill="hold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500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Абстрактные классы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/>
              <a:t>Абстрактный класс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A9284C-F892-7BA7-65CA-A0EC2A7F6B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ru-RU" dirty="0"/>
              <a:t>Родительский класс может представлять абстрактное понятие и служить каркасом для производных классов</a:t>
            </a:r>
          </a:p>
          <a:p>
            <a:r>
              <a:rPr lang="ru-RU" dirty="0"/>
              <a:t>В нём могут быть методы, не имеющие универсальной реализации</a:t>
            </a:r>
          </a:p>
          <a:p>
            <a:pPr lvl="1"/>
            <a:r>
              <a:rPr lang="ru-RU" dirty="0"/>
              <a:t>Например: как вычислить площадь или нарисовать объект?</a:t>
            </a:r>
          </a:p>
          <a:p>
            <a:r>
              <a:rPr lang="ru-RU" dirty="0"/>
              <a:t>Такие методы объявляются </a:t>
            </a:r>
            <a:r>
              <a:rPr lang="ru-RU" b="1" dirty="0"/>
              <a:t>чисто виртуальными</a:t>
            </a:r>
            <a:r>
              <a:rPr lang="ru-RU" dirty="0"/>
              <a:t>: добавляется инициализатор = 0</a:t>
            </a:r>
          </a:p>
          <a:p>
            <a:r>
              <a:rPr lang="ru-RU" dirty="0"/>
              <a:t>Класс считается абстрактным, если:</a:t>
            </a:r>
          </a:p>
          <a:p>
            <a:pPr lvl="1"/>
            <a:r>
              <a:rPr lang="ru-RU" dirty="0"/>
              <a:t>содержит хотя бы одну чисто виртуальную функцию, или не реализует хотя бы одну чисто виртуальную функцию унаследованную от базового класса</a:t>
            </a:r>
          </a:p>
          <a:p>
            <a:r>
              <a:rPr lang="ru-RU" dirty="0"/>
              <a:t>Экземпляры абстрактного класса создать невозможно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9D191C4-54C0-9DF3-51C1-A259814FA407}"/>
              </a:ext>
            </a:extLst>
          </p:cNvPr>
          <p:cNvSpPr txBox="1"/>
          <p:nvPr/>
        </p:nvSpPr>
        <p:spPr>
          <a:xfrm>
            <a:off x="0" y="0"/>
            <a:ext cx="12648728" cy="65556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ru-RU" sz="15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Абстрактный класс</a:t>
            </a:r>
            <a:endParaRPr lang="ru-RU" sz="15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5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buNone/>
            </a:pPr>
            <a:r>
              <a:rPr lang="en-US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public:</a:t>
            </a:r>
            <a:endParaRPr lang="en-US" sz="15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virtual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500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GetArea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5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= </a:t>
            </a:r>
            <a:r>
              <a:rPr lang="en-US" sz="1500" b="0" dirty="0">
                <a:solidFill>
                  <a:srgbClr val="09865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0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sz="15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 </a:t>
            </a:r>
            <a:r>
              <a:rPr lang="ru-RU" sz="15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Чисто виртуальная функция</a:t>
            </a:r>
            <a:endParaRPr lang="ru-RU" sz="15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ru-RU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virtual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500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Draw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5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= </a:t>
            </a:r>
            <a:r>
              <a:rPr lang="en-US" sz="1500" b="0" dirty="0">
                <a:solidFill>
                  <a:srgbClr val="09865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0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sz="15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     // </a:t>
            </a:r>
            <a:r>
              <a:rPr lang="ru-RU" sz="15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Чисто виртуальная функция</a:t>
            </a:r>
            <a:endParaRPr lang="ru-RU" sz="15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ru-RU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virtual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500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~Shape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= </a:t>
            </a:r>
            <a:r>
              <a:rPr lang="en-US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sz="15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        // </a:t>
            </a:r>
            <a:r>
              <a:rPr lang="ru-RU" sz="15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Виртуальный деструктор</a:t>
            </a:r>
            <a:endParaRPr lang="ru-RU" sz="15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ru-RU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pPr>
              <a:buNone/>
            </a:pPr>
            <a:br>
              <a:rPr lang="ru-RU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ru-RU" sz="15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Производный класс — Круг</a:t>
            </a:r>
            <a:endParaRPr lang="ru-RU" sz="15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5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Circle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en-US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5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buNone/>
            </a:pPr>
            <a:r>
              <a:rPr lang="en-US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public:</a:t>
            </a:r>
            <a:endParaRPr lang="en-US" sz="15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500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Circle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5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radius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 </a:t>
            </a:r>
            <a:r>
              <a:rPr lang="en-US" sz="15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m_radius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5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radius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{}</a:t>
            </a:r>
            <a:b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500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GetArea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override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sz="1500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std::numbers::pi * </a:t>
            </a:r>
            <a:r>
              <a:rPr lang="en-US" sz="15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m_radius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sz="15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m_radius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}</a:t>
            </a:r>
            <a:b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500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Draw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override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 std::</a:t>
            </a:r>
            <a:r>
              <a:rPr lang="en-US" sz="15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&lt;&lt; </a:t>
            </a:r>
            <a:r>
              <a:rPr lang="en-US" sz="1500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5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Drawing a circle with radius </a:t>
            </a:r>
            <a:r>
              <a:rPr lang="en-US" sz="1500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&lt;&lt; </a:t>
            </a:r>
            <a:r>
              <a:rPr lang="en-US" sz="15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m_radius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&lt;&lt; </a:t>
            </a:r>
            <a:r>
              <a:rPr lang="en-US" sz="1500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5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\n"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}</a:t>
            </a:r>
            <a:b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private:</a:t>
            </a:r>
            <a:endParaRPr lang="en-US" sz="15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5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m_radius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pPr>
              <a:buNone/>
            </a:pPr>
            <a:b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5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ru-RU" sz="15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Производный класс — Прямоугольник</a:t>
            </a:r>
            <a:endParaRPr lang="ru-RU" sz="15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5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Rectangle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en-US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5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buNone/>
            </a:pPr>
            <a:r>
              <a:rPr lang="en-US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public:</a:t>
            </a:r>
            <a:endParaRPr lang="en-US" sz="15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500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Rectangle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5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5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 </a:t>
            </a:r>
            <a:r>
              <a:rPr lang="en-US" sz="15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m_width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5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lang="en-US" sz="15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m_height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5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{}</a:t>
            </a:r>
            <a:b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500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GetArea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override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sz="1500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5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m_width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sz="15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m_height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}</a:t>
            </a:r>
            <a:b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500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Draw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override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 std::</a:t>
            </a:r>
            <a:r>
              <a:rPr lang="en-US" sz="15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&lt;&lt; </a:t>
            </a:r>
            <a:r>
              <a:rPr lang="en-US" sz="1500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5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Drawing a rectangle </a:t>
            </a:r>
            <a:r>
              <a:rPr lang="en-US" sz="1500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&lt;&lt; </a:t>
            </a:r>
            <a:r>
              <a:rPr lang="en-US" sz="15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m_width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&lt;&lt; </a:t>
            </a:r>
            <a:r>
              <a:rPr lang="en-US" sz="1500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5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x </a:t>
            </a:r>
            <a:r>
              <a:rPr lang="en-US" sz="1500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&lt;&lt; </a:t>
            </a:r>
            <a:r>
              <a:rPr lang="en-US" sz="15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m_height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&lt;&lt; </a:t>
            </a:r>
            <a:r>
              <a:rPr lang="en-US" sz="1500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5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\n"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}</a:t>
            </a:r>
            <a:b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private:</a:t>
            </a:r>
            <a:endParaRPr lang="en-US" sz="15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5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m_width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5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m_height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379881069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724C0CE-3C21-138E-A86C-4D4F2B7068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9576" y="247316"/>
            <a:ext cx="7495395" cy="6363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92290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7880599-BBF3-40AE-A7CD-36BAD44B4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Интерфейс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6D8A83C-0C39-4383-B1F4-8ECC7A4791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ru-RU" dirty="0"/>
              <a:t>Интерфейс - предельный случай абстрактного класса</a:t>
            </a:r>
          </a:p>
          <a:p>
            <a:pPr lvl="1"/>
            <a:r>
              <a:rPr lang="ru-RU" dirty="0"/>
              <a:t>Все методы интерфейса (кроме деструктора) – чисто виртуальные</a:t>
            </a:r>
          </a:p>
          <a:p>
            <a:r>
              <a:rPr lang="ru-RU" dirty="0"/>
              <a:t>Не имеет ни состояния (членов-данных), ни поведения (реализованных методов)</a:t>
            </a:r>
          </a:p>
          <a:p>
            <a:r>
              <a:rPr lang="ru-RU" dirty="0"/>
              <a:t>Описывает протокол взаимодействия с объектом</a:t>
            </a:r>
          </a:p>
          <a:p>
            <a:pPr lvl="1"/>
            <a:r>
              <a:rPr lang="ru-RU" dirty="0"/>
              <a:t>Реализация интерфейса означает соответствие этому протоколу</a:t>
            </a:r>
            <a:endParaRPr lang="en-US" dirty="0"/>
          </a:p>
          <a:p>
            <a:r>
              <a:rPr lang="ru-RU" dirty="0"/>
              <a:t>Примеры из реального мира</a:t>
            </a:r>
          </a:p>
          <a:p>
            <a:pPr lvl="1"/>
            <a:r>
              <a:rPr lang="ru-RU" dirty="0"/>
              <a:t>Интерфейс </a:t>
            </a:r>
            <a:r>
              <a:rPr lang="en-US" dirty="0"/>
              <a:t>USB</a:t>
            </a:r>
            <a:r>
              <a:rPr lang="ru-RU" dirty="0"/>
              <a:t> для подключения периферийных устройств</a:t>
            </a:r>
            <a:endParaRPr lang="en-US" dirty="0"/>
          </a:p>
          <a:p>
            <a:pPr lvl="1"/>
            <a:r>
              <a:rPr lang="ru-RU" dirty="0"/>
              <a:t>Разъём </a:t>
            </a:r>
            <a:r>
              <a:rPr lang="en-US" dirty="0"/>
              <a:t>Mini-Jack</a:t>
            </a:r>
            <a:r>
              <a:rPr lang="ru-RU" dirty="0"/>
              <a:t> для подключения аудиоустройств</a:t>
            </a:r>
          </a:p>
          <a:p>
            <a:r>
              <a:rPr lang="ru-RU" dirty="0"/>
              <a:t>В некоторых языках программирования для обозначения интерфейса используется отдельное ключевое слово</a:t>
            </a:r>
          </a:p>
          <a:p>
            <a:pPr lvl="1"/>
            <a:r>
              <a:rPr lang="en-US" dirty="0"/>
              <a:t>interface </a:t>
            </a:r>
            <a:r>
              <a:rPr lang="ru-RU" dirty="0"/>
              <a:t>в</a:t>
            </a:r>
            <a:r>
              <a:rPr lang="en-US" dirty="0"/>
              <a:t> Java/C#</a:t>
            </a:r>
          </a:p>
          <a:p>
            <a:pPr lvl="1"/>
            <a:r>
              <a:rPr lang="en-US" dirty="0"/>
              <a:t>protocol </a:t>
            </a:r>
            <a:r>
              <a:rPr lang="ru-RU" dirty="0"/>
              <a:t>в </a:t>
            </a:r>
            <a:r>
              <a:rPr lang="en-US" dirty="0"/>
              <a:t>Swift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2753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2" val="a7197b217475d3226aebdae81613cffabc9f2799"/>
  <p:tag name="ISPRING_RESOURCE_PATHS_HASH_PRESENTER" val="ba372758fdf4f0c1ea3984f80cf9416459824ea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5569</TotalTime>
  <Words>18310</Words>
  <Application>Microsoft Office PowerPoint</Application>
  <PresentationFormat>Widescreen</PresentationFormat>
  <Paragraphs>2318</Paragraphs>
  <Slides>161</Slides>
  <Notes>76</Notes>
  <HiddenSlides>2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161</vt:i4>
      </vt:variant>
    </vt:vector>
  </HeadingPairs>
  <TitlesOfParts>
    <vt:vector size="168" baseType="lpstr">
      <vt:lpstr>Arial</vt:lpstr>
      <vt:lpstr>Calibri</vt:lpstr>
      <vt:lpstr>Calibri Light</vt:lpstr>
      <vt:lpstr>Consolas</vt:lpstr>
      <vt:lpstr>Courier New</vt:lpstr>
      <vt:lpstr>SFMono-Regular</vt:lpstr>
      <vt:lpstr>Office Theme</vt:lpstr>
      <vt:lpstr>Наследование</vt:lpstr>
      <vt:lpstr>Программист и рабочий</vt:lpstr>
      <vt:lpstr>Программист</vt:lpstr>
      <vt:lpstr>Рабочий</vt:lpstr>
      <vt:lpstr>Классы Worker и Programmer</vt:lpstr>
      <vt:lpstr>Наследование</vt:lpstr>
      <vt:lpstr>Основные понятия</vt:lpstr>
      <vt:lpstr>PowerPoint Presentation</vt:lpstr>
      <vt:lpstr>Обозначение наследования на диаграммах классов</vt:lpstr>
      <vt:lpstr>Обозначение наследования на диаграммах классов</vt:lpstr>
      <vt:lpstr>Передача параметров конструктору родителя</vt:lpstr>
      <vt:lpstr>PowerPoint Presentation</vt:lpstr>
      <vt:lpstr>Базовый класс Person</vt:lpstr>
      <vt:lpstr>Классы Programmer и Worker</vt:lpstr>
      <vt:lpstr>Приведение типа вверх по иерархии классов</vt:lpstr>
      <vt:lpstr>Публичное наследование</vt:lpstr>
      <vt:lpstr>Приведение типа вверх по иерархии классов</vt:lpstr>
      <vt:lpstr>Приведение типа вверх по иерархии классов – продолжение</vt:lpstr>
      <vt:lpstr>Работа с наследниками через ссылку или указатель на базовый класс</vt:lpstr>
      <vt:lpstr>Приведение ссылок и указателей вверх по иерархии</vt:lpstr>
      <vt:lpstr>Хранение данных класса-наследника в C++</vt:lpstr>
      <vt:lpstr>Виртуальные методы, полиморфизм</vt:lpstr>
      <vt:lpstr>Виртуальные методы</vt:lpstr>
      <vt:lpstr>Переопределение виртуального метода</vt:lpstr>
      <vt:lpstr>Пример</vt:lpstr>
      <vt:lpstr>Полиморфизм</vt:lpstr>
      <vt:lpstr>Таблица виртуальных функций</vt:lpstr>
      <vt:lpstr>Замещение метода родительского класса</vt:lpstr>
      <vt:lpstr>Замещение метода родительского класса</vt:lpstr>
      <vt:lpstr>Спецификатор override</vt:lpstr>
      <vt:lpstr>Итоги</vt:lpstr>
      <vt:lpstr>Защищённые данные и методы класса</vt:lpstr>
      <vt:lpstr>Публичные и приватные данные и методы</vt:lpstr>
      <vt:lpstr>Добавляем уровень удовлетворённости</vt:lpstr>
      <vt:lpstr>Новые требования</vt:lpstr>
      <vt:lpstr>Защищённые члены класса</vt:lpstr>
      <vt:lpstr>PowerPoint Presentation</vt:lpstr>
      <vt:lpstr>Обозначение защищённых полей на диаграммах классов</vt:lpstr>
      <vt:lpstr>PowerPoint Presentation</vt:lpstr>
      <vt:lpstr>Защищённый конструктор</vt:lpstr>
      <vt:lpstr>Защищённый конструктор</vt:lpstr>
      <vt:lpstr>PowerPoint Presentation</vt:lpstr>
      <vt:lpstr>Деструкторы и наследование</vt:lpstr>
      <vt:lpstr>Создание объектов в динамической памяти</vt:lpstr>
      <vt:lpstr>Удаление экземпляра класса наследника, передав в delete указатель на родительский класс?</vt:lpstr>
      <vt:lpstr>Виртуальный деструктор</vt:lpstr>
      <vt:lpstr>Виртуальный деструктор в базовом классе</vt:lpstr>
      <vt:lpstr>Виртуальный или невиртуальный деструктор?</vt:lpstr>
      <vt:lpstr>Публичный невиртуальный деструктор</vt:lpstr>
      <vt:lpstr>PowerPoint Presentation</vt:lpstr>
      <vt:lpstr>Использование Request</vt:lpstr>
      <vt:lpstr>Публичный виртуальный деструктор</vt:lpstr>
      <vt:lpstr>PowerPoint Presentation</vt:lpstr>
      <vt:lpstr>Единоличное владение полиморфными объектами в динамической памяти</vt:lpstr>
      <vt:lpstr>Совместное владение полиморфными объектами в динамической памяти</vt:lpstr>
      <vt:lpstr>PowerPoint Presentation</vt:lpstr>
      <vt:lpstr>Защищённый невиртуальный деструктор</vt:lpstr>
      <vt:lpstr>Пример</vt:lpstr>
      <vt:lpstr>PowerPoint Presentation</vt:lpstr>
      <vt:lpstr>PowerPoint Presentation</vt:lpstr>
      <vt:lpstr>PowerPoint Presentation</vt:lpstr>
      <vt:lpstr>Финальные классы и методы</vt:lpstr>
      <vt:lpstr>Ключевое слово final</vt:lpstr>
      <vt:lpstr>PowerPoint Presentation</vt:lpstr>
      <vt:lpstr>PowerPoint Presentation</vt:lpstr>
      <vt:lpstr>PowerPoint Presentation</vt:lpstr>
      <vt:lpstr>Виды наследования</vt:lpstr>
      <vt:lpstr>Варианты наследования</vt:lpstr>
      <vt:lpstr>Открытое (публичное) наследование</vt:lpstr>
      <vt:lpstr>Публичное (открытое) наследование</vt:lpstr>
      <vt:lpstr>PowerPoint Presentation</vt:lpstr>
      <vt:lpstr>Публичное наследование как наследование интерфейса</vt:lpstr>
      <vt:lpstr>PowerPoint Presentation</vt:lpstr>
      <vt:lpstr>PowerPoint Presentation</vt:lpstr>
      <vt:lpstr>Пример публичного наследования – иерархия фигур</vt:lpstr>
      <vt:lpstr>Пример неправильного использования публичного наследования</vt:lpstr>
      <vt:lpstr>Закрытое (приватное) наследование</vt:lpstr>
      <vt:lpstr>Приватное наследование — наследование реализации</vt:lpstr>
      <vt:lpstr>Stack на основе Array</vt:lpstr>
      <vt:lpstr>Композиция – предпочтительная альтернатива приватному наследованию</vt:lpstr>
      <vt:lpstr>Пример</vt:lpstr>
      <vt:lpstr>Защищенное наследование</vt:lpstr>
      <vt:lpstr>Защищенное наследование</vt:lpstr>
      <vt:lpstr>PowerPoint Presentation</vt:lpstr>
      <vt:lpstr>Защищённое vs. закрытое наследование</vt:lpstr>
      <vt:lpstr>Сравнение типов наследования</vt:lpstr>
      <vt:lpstr>Сравнение типов наследования в C++</vt:lpstr>
      <vt:lpstr>Типы наследования в других языках программирования</vt:lpstr>
      <vt:lpstr>Вызов конструкторов и деструкторов при наследовании</vt:lpstr>
      <vt:lpstr>Порядок вызова конструкторов</vt:lpstr>
      <vt:lpstr>Порядок вызова деструкторов</vt:lpstr>
      <vt:lpstr>PowerPoint Presentation</vt:lpstr>
      <vt:lpstr>Особенности работы виртуальных методов в конструкторе и деструкторе</vt:lpstr>
      <vt:lpstr>PowerPoint Presentation</vt:lpstr>
      <vt:lpstr>Абстрактные классы</vt:lpstr>
      <vt:lpstr>Абстрактный класс</vt:lpstr>
      <vt:lpstr>PowerPoint Presentation</vt:lpstr>
      <vt:lpstr>PowerPoint Presentation</vt:lpstr>
      <vt:lpstr>Интерфейс</vt:lpstr>
      <vt:lpstr>Интерфейс как способ описания контрактов</vt:lpstr>
      <vt:lpstr>Обозначение интерфейса на диаграмме классов</vt:lpstr>
      <vt:lpstr>Связи между интерфейсами</vt:lpstr>
      <vt:lpstr>Класс Shape - абстрактная фигура</vt:lpstr>
      <vt:lpstr>Окружность – конкретная фигура</vt:lpstr>
      <vt:lpstr>PowerPoint Presentation</vt:lpstr>
      <vt:lpstr>PowerPoint Presentation</vt:lpstr>
      <vt:lpstr>Применение интерфейсов</vt:lpstr>
      <vt:lpstr>Возможность подмены Logger во время тестирования</vt:lpstr>
      <vt:lpstr>Упрощение тестирования</vt:lpstr>
      <vt:lpstr>Разрешённые типы связей интерфейса с другими сущностями</vt:lpstr>
      <vt:lpstr>Анализ зависимостей с помощью диаграмм классов</vt:lpstr>
      <vt:lpstr>Приведение типов вверх и вниз по иерархии классов</vt:lpstr>
      <vt:lpstr>Приведение типов в пределах иерархии классов</vt:lpstr>
      <vt:lpstr>PowerPoint Presentation</vt:lpstr>
      <vt:lpstr>Оператор dynamic_cast</vt:lpstr>
      <vt:lpstr>PowerPoint Presentation</vt:lpstr>
      <vt:lpstr>PowerPoint Presentation</vt:lpstr>
      <vt:lpstr>Неудачное применение dynamic_cast</vt:lpstr>
      <vt:lpstr>Не злоупотребляйте использованием dynamic_cast</vt:lpstr>
      <vt:lpstr>Когда dynamic_cast полезен?</vt:lpstr>
      <vt:lpstr>Запрос интерфейса</vt:lpstr>
      <vt:lpstr>Запрашивание интерфейса без использования dynamic_cast</vt:lpstr>
      <vt:lpstr>Множественное наследование</vt:lpstr>
      <vt:lpstr>Множественное наследование</vt:lpstr>
      <vt:lpstr>Пример множественного наследования</vt:lpstr>
      <vt:lpstr>PowerPoint Presentation</vt:lpstr>
      <vt:lpstr>Рыб и кошек можно кормить</vt:lpstr>
      <vt:lpstr>С кошкой можно поговорить</vt:lpstr>
      <vt:lpstr>Что если поговорить с рыбой?</vt:lpstr>
      <vt:lpstr>Кошек и рыб можно рисовать</vt:lpstr>
      <vt:lpstr>Начинаются проблемы</vt:lpstr>
      <vt:lpstr>Сом не хочет кушать</vt:lpstr>
      <vt:lpstr>Кормим сома</vt:lpstr>
      <vt:lpstr>Решение – виртуальное наследование</vt:lpstr>
      <vt:lpstr>Теперь всё в порядке?</vt:lpstr>
      <vt:lpstr>PowerPoint Presentation</vt:lpstr>
      <vt:lpstr>Ограничения виртуального наследования</vt:lpstr>
      <vt:lpstr>Виртуальное наследование в стандартной библиотеке</vt:lpstr>
      <vt:lpstr>Не всё то ромбовидное наследование, что похоже на ромб</vt:lpstr>
      <vt:lpstr>Когда множественное наследование может быть полезным</vt:lpstr>
      <vt:lpstr>Окно, описанное в библиотеке WTL</vt:lpstr>
      <vt:lpstr>Преимущества использования наследования</vt:lpstr>
      <vt:lpstr>Наследование и вопросы проектирования</vt:lpstr>
      <vt:lpstr>Runtime-полиморфизм с std::variant</vt:lpstr>
      <vt:lpstr>std::variant</vt:lpstr>
      <vt:lpstr>std::variant</vt:lpstr>
      <vt:lpstr>PowerPoint Presentation</vt:lpstr>
      <vt:lpstr>Как получить доступ к содержимому?</vt:lpstr>
      <vt:lpstr>Вывод корней уравнения</vt:lpstr>
      <vt:lpstr>Нужно определить операцию () для всех типов</vt:lpstr>
      <vt:lpstr>Чтобы добавить новую операцию – создайте новый класс-посетитель</vt:lpstr>
      <vt:lpstr>Посетитель может обладать состоянием</vt:lpstr>
      <vt:lpstr>Использование универсальной лямбда-функции</vt:lpstr>
      <vt:lpstr>PowerPoint Presentation</vt:lpstr>
      <vt:lpstr>Overloaded pattern</vt:lpstr>
      <vt:lpstr>Посещение нескольких variant-ов</vt:lpstr>
      <vt:lpstr>PowerPoint Presentation</vt:lpstr>
      <vt:lpstr>Достоинства std::variant</vt:lpstr>
      <vt:lpstr>Сравнение производительности create/invoke/destroy</vt:lpstr>
      <vt:lpstr>Недостатки std::variant</vt:lpstr>
      <vt:lpstr>Вопросы?</vt:lpstr>
    </vt:vector>
  </TitlesOfParts>
  <Company>Brainwave team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Слайд 1</dc:title>
  <dc:creator>Aleksey Malov</dc:creator>
  <cp:lastModifiedBy>Алексей Малов</cp:lastModifiedBy>
  <cp:revision>299</cp:revision>
  <dcterms:created xsi:type="dcterms:W3CDTF">2007-04-12T21:07:55Z</dcterms:created>
  <dcterms:modified xsi:type="dcterms:W3CDTF">2025-05-07T17:57:25Z</dcterms:modified>
</cp:coreProperties>
</file>